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9" r:id="rId2"/>
    <p:sldId id="540" r:id="rId3"/>
    <p:sldId id="543" r:id="rId4"/>
    <p:sldId id="580" r:id="rId5"/>
    <p:sldId id="570" r:id="rId6"/>
    <p:sldId id="550" r:id="rId7"/>
    <p:sldId id="577" r:id="rId8"/>
    <p:sldId id="549" r:id="rId9"/>
    <p:sldId id="551" r:id="rId10"/>
    <p:sldId id="552" r:id="rId11"/>
    <p:sldId id="579" r:id="rId12"/>
    <p:sldId id="553" r:id="rId13"/>
    <p:sldId id="555" r:id="rId14"/>
    <p:sldId id="556" r:id="rId15"/>
    <p:sldId id="557" r:id="rId16"/>
    <p:sldId id="573" r:id="rId17"/>
    <p:sldId id="563" r:id="rId18"/>
    <p:sldId id="539" r:id="rId19"/>
    <p:sldId id="564" r:id="rId20"/>
    <p:sldId id="565" r:id="rId21"/>
    <p:sldId id="571" r:id="rId22"/>
    <p:sldId id="572" r:id="rId23"/>
    <p:sldId id="542" r:id="rId24"/>
  </p:sldIdLst>
  <p:sldSz cx="10801350" cy="6121400"/>
  <p:notesSz cx="6858000" cy="994727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BB9"/>
    <a:srgbClr val="185AC6"/>
    <a:srgbClr val="000000"/>
    <a:srgbClr val="FFB9B9"/>
    <a:srgbClr val="CC0000"/>
    <a:srgbClr val="FF0000"/>
    <a:srgbClr val="0066CC"/>
    <a:srgbClr val="236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82248" autoAdjust="0"/>
  </p:normalViewPr>
  <p:slideViewPr>
    <p:cSldViewPr>
      <p:cViewPr>
        <p:scale>
          <a:sx n="100" d="100"/>
          <a:sy n="100" d="100"/>
        </p:scale>
        <p:origin x="-504" y="-156"/>
      </p:cViewPr>
      <p:guideLst>
        <p:guide orient="horz" pos="1928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18" y="1494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9E053-DEDE-45CB-A88F-4DC770CE149C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2C4E-7DA3-4C22-B539-2368BA68D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defTabSz="9202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r" defTabSz="920231">
              <a:defRPr sz="1200">
                <a:latin typeface="Arial" charset="0"/>
              </a:defRPr>
            </a:lvl1pPr>
          </a:lstStyle>
          <a:p>
            <a:pPr>
              <a:defRPr/>
            </a:pPr>
            <a:fld id="{214E3236-2120-4E65-9DFB-0A11D8B8CCB7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7713"/>
            <a:ext cx="65786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38" tIns="44319" rIns="88638" bIns="4431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defTabSz="9202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r" defTabSz="920231">
              <a:defRPr sz="1200">
                <a:latin typeface="Arial" charset="0"/>
              </a:defRPr>
            </a:lvl1pPr>
          </a:lstStyle>
          <a:p>
            <a:pPr>
              <a:defRPr/>
            </a:pPr>
            <a:fld id="{42648362-6108-43EB-9E20-1CF8C1183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18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ctr">
              <a:defRPr/>
            </a:pPr>
            <a:r>
              <a:rPr lang="ru-RU" dirty="0" smtClean="0"/>
              <a:t>Уважаемые дамы и господа!</a:t>
            </a:r>
          </a:p>
          <a:p>
            <a:pPr indent="348978" algn="just">
              <a:defRPr/>
            </a:pPr>
            <a:endParaRPr lang="ru-RU" dirty="0" smtClean="0"/>
          </a:p>
          <a:p>
            <a:pPr indent="348978" algn="just">
              <a:defRPr/>
            </a:pPr>
            <a:r>
              <a:rPr lang="ru-RU" dirty="0" smtClean="0"/>
              <a:t>В начале своего выступления я хотел бы поблагодарить Почетного консула Российской Федерации в Ганновере г-на </a:t>
            </a:r>
            <a:r>
              <a:rPr lang="ru-RU" dirty="0" err="1" smtClean="0"/>
              <a:t>Хайно</a:t>
            </a:r>
            <a:r>
              <a:rPr lang="ru-RU" dirty="0" smtClean="0"/>
              <a:t> Визе за любезное приглашение принять участие в Германо-российской экономической конференции в числе других российских регионов, также поблагодарить руководство федеральной земли Нижняя Саксония и города </a:t>
            </a:r>
            <a:r>
              <a:rPr lang="ru-RU" dirty="0" err="1" smtClean="0"/>
              <a:t>Бад-Пирмонт</a:t>
            </a:r>
            <a:r>
              <a:rPr lang="ru-RU" dirty="0" smtClean="0"/>
              <a:t> за радушное гостеприимство и хорошую организацию данного мероприятия и </a:t>
            </a:r>
            <a:r>
              <a:rPr lang="ru-RU" dirty="0" err="1" smtClean="0"/>
              <a:t>вцелом</a:t>
            </a:r>
            <a:r>
              <a:rPr lang="ru-RU" dirty="0" smtClean="0"/>
              <a:t> визита в Германию.</a:t>
            </a:r>
          </a:p>
          <a:p>
            <a:pPr indent="348978" algn="just">
              <a:defRPr/>
            </a:pPr>
            <a:r>
              <a:rPr lang="ru-RU" dirty="0" smtClean="0"/>
              <a:t>Разрешите представить Вашему вниманию доклад о возможностях и условиях инвестирования в Вологодской области!</a:t>
            </a:r>
          </a:p>
          <a:p>
            <a:pPr>
              <a:defRPr/>
            </a:pPr>
            <a:endParaRPr lang="ru-RU" b="1" dirty="0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4" tIns="45986" rIns="91974" bIns="45986" anchor="b"/>
          <a:lstStyle/>
          <a:p>
            <a:pPr algn="r" defTabSz="919163"/>
            <a:fld id="{A3673F71-5F5F-4ED1-B5B5-99C9924998C6}" type="slidenum">
              <a:rPr lang="ru-RU" altLang="ru-RU" sz="1200"/>
              <a:pPr algn="r" defTabSz="919163"/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625" y="1901825"/>
            <a:ext cx="9182100" cy="1311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838" y="3468688"/>
            <a:ext cx="7559675" cy="15636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8" y="244475"/>
            <a:ext cx="2430462" cy="5224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244475"/>
            <a:ext cx="7138988" cy="5224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88" y="3933825"/>
            <a:ext cx="9182100" cy="1216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488" y="2593975"/>
            <a:ext cx="9182100" cy="1339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428750"/>
            <a:ext cx="4784725" cy="404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428750"/>
            <a:ext cx="4784725" cy="404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370013"/>
            <a:ext cx="4772025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1941513"/>
            <a:ext cx="4772025" cy="3527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400" y="1370013"/>
            <a:ext cx="4775200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400" y="1941513"/>
            <a:ext cx="4775200" cy="3527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44475"/>
            <a:ext cx="3554413" cy="10366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2750" y="244475"/>
            <a:ext cx="6038850" cy="5224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281113"/>
            <a:ext cx="3554413" cy="4187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4284663"/>
            <a:ext cx="6480175" cy="506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725" y="547688"/>
            <a:ext cx="6480175" cy="3671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725" y="4791075"/>
            <a:ext cx="6480175" cy="717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44475"/>
            <a:ext cx="97218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28750"/>
            <a:ext cx="97218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573713"/>
            <a:ext cx="2520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5573713"/>
            <a:ext cx="3419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5573713"/>
            <a:ext cx="2520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35362F2-9ABB-4628-BCE0-AEF144BBA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168650" y="5276850"/>
            <a:ext cx="763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Алексей Кожевников        </a:t>
            </a:r>
            <a:r>
              <a:rPr lang="ru-RU" dirty="0">
                <a:solidFill>
                  <a:srgbClr val="CC0000"/>
                </a:solidFill>
                <a:latin typeface="Calibri" pitchFamily="34" charset="0"/>
              </a:rPr>
              <a:t>заместитель Губернатора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CC0000"/>
                </a:solidFill>
                <a:latin typeface="Calibri" pitchFamily="34" charset="0"/>
              </a:rPr>
              <a:t>Вологодской области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4608513" y="2030413"/>
            <a:ext cx="590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О МЕРАХ ГОСУДАРСТВЕННОЙ ПОДДЕРЖКИ И СПЕЦИАЛЬНЫХ НАЛОГОВЫХ РЕЖИМАХ В ВОЛОГОДСКОЙ ОБЛАСТИ</a:t>
            </a:r>
          </a:p>
        </p:txBody>
      </p:sp>
      <p:sp>
        <p:nvSpPr>
          <p:cNvPr id="4100" name="Line 34"/>
          <p:cNvSpPr>
            <a:spLocks noChangeShapeType="1"/>
          </p:cNvSpPr>
          <p:nvPr/>
        </p:nvSpPr>
        <p:spPr bwMode="auto">
          <a:xfrm>
            <a:off x="5761038" y="5305425"/>
            <a:ext cx="0" cy="322263"/>
          </a:xfrm>
          <a:prstGeom prst="line">
            <a:avLst/>
          </a:prstGeom>
          <a:noFill/>
          <a:ln w="9525">
            <a:solidFill>
              <a:srgbClr val="3D7BB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1" name="Picture 10" descr="Z:\Общие документы\Презентации\2017_01_16_Промышленность_ОАК\work\buildings33.jpg"/>
          <p:cNvPicPr>
            <a:picLocks noChangeAspect="1" noChangeArrowheads="1"/>
          </p:cNvPicPr>
          <p:nvPr/>
        </p:nvPicPr>
        <p:blipFill>
          <a:blip r:embed="rId3" cstate="print"/>
          <a:srcRect l="62767"/>
          <a:stretch>
            <a:fillRect/>
          </a:stretch>
        </p:blipFill>
        <p:spPr bwMode="auto">
          <a:xfrm>
            <a:off x="0" y="0"/>
            <a:ext cx="30749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Oval 3"/>
          <p:cNvSpPr>
            <a:spLocks noChangeArrowheads="1"/>
          </p:cNvSpPr>
          <p:nvPr/>
        </p:nvSpPr>
        <p:spPr bwMode="auto">
          <a:xfrm>
            <a:off x="1741488" y="1730375"/>
            <a:ext cx="2651125" cy="265112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4"/>
          <p:cNvSpPr>
            <a:spLocks noChangeArrowheads="1"/>
          </p:cNvSpPr>
          <p:nvPr/>
        </p:nvSpPr>
        <p:spPr bwMode="auto">
          <a:xfrm>
            <a:off x="2111375" y="2100263"/>
            <a:ext cx="1911350" cy="1911350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5" descr="bi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2975" y="2214563"/>
            <a:ext cx="1676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Z:\Общие документы\Презентации\2017_01_16_Промышленность_ОАК\work\huge_7c6ca4c3-6970-4665-b576-4ec69b02f64c.jpg"/>
          <p:cNvPicPr>
            <a:picLocks noChangeAspect="1" noChangeArrowheads="1"/>
          </p:cNvPicPr>
          <p:nvPr/>
        </p:nvPicPr>
        <p:blipFill>
          <a:blip r:embed="rId2" cstate="print"/>
          <a:srcRect l="17918" r="39844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936625" y="298450"/>
            <a:ext cx="54721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 marL="3175"/>
            <a:r>
              <a:rPr lang="ru-RU" dirty="0">
                <a:latin typeface="Calibri" pitchFamily="34" charset="0"/>
                <a:cs typeface="Arial" pitchFamily="34" charset="0"/>
              </a:rPr>
              <a:t>СУБСИДИРОВАНИЕ ЧАСТИ ЗАТРАТ НА НИОКР</a:t>
            </a:r>
          </a:p>
          <a:p>
            <a:pPr marL="3175"/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1312 от 30.12.2013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3321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3323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5843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3325" name="Прямоугольник 41"/>
          <p:cNvSpPr>
            <a:spLocks noChangeArrowheads="1"/>
          </p:cNvSpPr>
          <p:nvPr/>
        </p:nvSpPr>
        <p:spPr bwMode="auto">
          <a:xfrm>
            <a:off x="4330700" y="1300163"/>
            <a:ext cx="3355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100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затрат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6" name="Прямоугольник 41"/>
          <p:cNvSpPr>
            <a:spLocks noChangeArrowheads="1"/>
          </p:cNvSpPr>
          <p:nvPr/>
        </p:nvSpPr>
        <p:spPr bwMode="auto">
          <a:xfrm>
            <a:off x="4740275" y="1836738"/>
            <a:ext cx="3455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2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19375" y="1908175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Стоимость проекта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3328" name="Прямоугольник 30"/>
          <p:cNvSpPr>
            <a:spLocks noChangeArrowheads="1"/>
          </p:cNvSpPr>
          <p:nvPr/>
        </p:nvSpPr>
        <p:spPr bwMode="auto">
          <a:xfrm>
            <a:off x="2808288" y="2608263"/>
            <a:ext cx="504031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≥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чел.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квалифицированного персонала в штате</a:t>
            </a:r>
            <a:endParaRPr lang="ru-RU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≥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чел.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высококвалифицированного </a:t>
            </a:r>
          </a:p>
          <a:p>
            <a:pPr eaLnBrk="0" hangingPunct="0">
              <a:lnSpc>
                <a:spcPct val="80000"/>
              </a:lnSpc>
            </a:pPr>
            <a:endParaRPr lang="ru-RU" sz="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▪ балансовая стоимость оборудования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75–150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</a:t>
            </a:r>
            <a:r>
              <a:rPr lang="ru-RU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eaLnBrk="0" hangingPunct="0">
              <a:lnSpc>
                <a:spcPct val="80000"/>
              </a:lnSpc>
            </a:pPr>
            <a:endParaRPr lang="ru-RU" sz="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▪ наличие площадей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≥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500 м</a:t>
            </a:r>
            <a:r>
              <a:rPr lang="ru-RU" sz="1400" b="1" baseline="30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63825" y="2474913"/>
            <a:ext cx="4681538" cy="11620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3330" name="Прямоугольник 32"/>
          <p:cNvSpPr>
            <a:spLocks noChangeArrowheads="1"/>
          </p:cNvSpPr>
          <p:nvPr/>
        </p:nvSpPr>
        <p:spPr bwMode="auto">
          <a:xfrm>
            <a:off x="2808288" y="2289175"/>
            <a:ext cx="889000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3331" name="Прямоугольник 36"/>
          <p:cNvSpPr>
            <a:spLocks noChangeArrowheads="1"/>
          </p:cNvSpPr>
          <p:nvPr/>
        </p:nvSpPr>
        <p:spPr bwMode="auto">
          <a:xfrm>
            <a:off x="8643938" y="2555875"/>
            <a:ext cx="1870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ea typeface="Calibri" pitchFamily="34" charset="0"/>
                <a:cs typeface="Calibri" pitchFamily="34" charset="0"/>
              </a:rPr>
              <a:t>Заявок не поступало</a:t>
            </a:r>
            <a:endParaRPr lang="ru-RU" sz="1100"/>
          </a:p>
        </p:txBody>
      </p:sp>
      <p:pic>
        <p:nvPicPr>
          <p:cNvPr id="13332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(доб. 0738),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GolovinaES@gov35.ru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x13670d20141212171046.jpg"/>
          <p:cNvPicPr>
            <a:picLocks noChangeAspect="1"/>
          </p:cNvPicPr>
          <p:nvPr/>
        </p:nvPicPr>
        <p:blipFill>
          <a:blip r:embed="rId2" cstate="print"/>
          <a:srcRect l="9501"/>
          <a:stretch>
            <a:fillRect/>
          </a:stretch>
        </p:blipFill>
        <p:spPr>
          <a:xfrm>
            <a:off x="75" y="1116483"/>
            <a:ext cx="5544616" cy="3747131"/>
          </a:xfrm>
          <a:prstGeom prst="rect">
            <a:avLst/>
          </a:prstGeom>
        </p:spPr>
      </p:pic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936625" y="421759"/>
            <a:ext cx="8928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anchor="ctr">
            <a:spAutoFit/>
          </a:bodyPr>
          <a:lstStyle/>
          <a:p>
            <a:pPr marL="3175"/>
            <a:r>
              <a:rPr lang="ru-RU" dirty="0" smtClean="0">
                <a:latin typeface="Calibri" pitchFamily="34" charset="0"/>
                <a:cs typeface="Arial" pitchFamily="34" charset="0"/>
              </a:rPr>
              <a:t>ФИНАНСИРОВАНИЕ ПРОЕКТОВ НИОКР ЧЕРЕЗ ФОНД СОДЕЙСТВИЯ ИННОВАЦИЯМ</a:t>
            </a:r>
            <a:endParaRPr lang="ru-RU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784475" y="4335314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3321" name="Прямоугольник 24"/>
          <p:cNvSpPr>
            <a:spLocks noChangeArrowheads="1"/>
          </p:cNvSpPr>
          <p:nvPr/>
        </p:nvSpPr>
        <p:spPr bwMode="auto">
          <a:xfrm>
            <a:off x="3794125" y="4305151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2493268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</a:t>
            </a:r>
            <a:r>
              <a:rPr lang="ru-RU" sz="14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софинансирования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326" name="Прямоугольник 41"/>
          <p:cNvSpPr>
            <a:spLocks noChangeArrowheads="1"/>
          </p:cNvSpPr>
          <p:nvPr/>
        </p:nvSpPr>
        <p:spPr bwMode="auto">
          <a:xfrm>
            <a:off x="5400675" y="1860808"/>
            <a:ext cx="288032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  <a:endParaRPr lang="ru-RU" sz="3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19375" y="1908175"/>
            <a:ext cx="249326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Стоимость проекта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328" name="Прямоугольник 30"/>
          <p:cNvSpPr>
            <a:spLocks noChangeArrowheads="1"/>
          </p:cNvSpPr>
          <p:nvPr/>
        </p:nvSpPr>
        <p:spPr bwMode="auto">
          <a:xfrm>
            <a:off x="2736379" y="2340620"/>
            <a:ext cx="50403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Программы:</a:t>
            </a:r>
          </a:p>
          <a:p>
            <a:pPr marL="712788" eaLnBrk="0" hangingPunct="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Развитие</a:t>
            </a:r>
          </a:p>
          <a:p>
            <a:pPr marL="712788" eaLnBrk="0" hangingPunct="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Развитие НТИ</a:t>
            </a:r>
          </a:p>
          <a:p>
            <a:pPr marL="712788" eaLnBrk="0" hangingPunct="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Коммерциализация</a:t>
            </a:r>
          </a:p>
          <a:p>
            <a:pPr marL="712788" eaLnBrk="0" hangingPunct="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Экспорт</a:t>
            </a:r>
            <a:endParaRPr lang="ru-RU" sz="21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1" name="Прямоугольник 36"/>
          <p:cNvSpPr>
            <a:spLocks noChangeArrowheads="1"/>
          </p:cNvSpPr>
          <p:nvPr/>
        </p:nvSpPr>
        <p:spPr bwMode="auto">
          <a:xfrm>
            <a:off x="8280995" y="1376060"/>
            <a:ext cx="25203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Поступило средств предприятиям </a:t>
            </a:r>
          </a:p>
          <a:p>
            <a:pPr algn="ctr"/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области:</a:t>
            </a:r>
          </a:p>
          <a:p>
            <a:r>
              <a:rPr lang="ru-RU" dirty="0" smtClean="0">
                <a:latin typeface="Calibri" pitchFamily="34" charset="0"/>
              </a:rPr>
              <a:t>в 2014 – </a:t>
            </a:r>
            <a:r>
              <a:rPr lang="ru-RU" sz="2000" b="1" dirty="0" smtClean="0">
                <a:latin typeface="Calibri" pitchFamily="34" charset="0"/>
              </a:rPr>
              <a:t>30,0</a:t>
            </a:r>
            <a:r>
              <a:rPr lang="ru-RU" dirty="0" smtClean="0">
                <a:latin typeface="Calibri" pitchFamily="34" charset="0"/>
              </a:rPr>
              <a:t> млн руб.</a:t>
            </a:r>
          </a:p>
          <a:p>
            <a:r>
              <a:rPr lang="ru-RU" dirty="0" smtClean="0">
                <a:latin typeface="Calibri" pitchFamily="34" charset="0"/>
              </a:rPr>
              <a:t>в 2015 – </a:t>
            </a:r>
            <a:r>
              <a:rPr lang="ru-RU" sz="2000" b="1" dirty="0" smtClean="0">
                <a:latin typeface="Calibri" pitchFamily="34" charset="0"/>
              </a:rPr>
              <a:t>105,0</a:t>
            </a:r>
            <a:r>
              <a:rPr lang="ru-RU" dirty="0" smtClean="0">
                <a:latin typeface="Calibri" pitchFamily="34" charset="0"/>
              </a:rPr>
              <a:t> млн руб.</a:t>
            </a:r>
          </a:p>
          <a:p>
            <a:r>
              <a:rPr lang="ru-RU" dirty="0" smtClean="0">
                <a:latin typeface="Calibri" pitchFamily="34" charset="0"/>
              </a:rPr>
              <a:t>в 2016 – </a:t>
            </a:r>
            <a:r>
              <a:rPr lang="ru-RU" sz="2000" b="1" dirty="0" smtClean="0">
                <a:latin typeface="Calibri" pitchFamily="34" charset="0"/>
              </a:rPr>
              <a:t>120,8</a:t>
            </a:r>
            <a:r>
              <a:rPr lang="ru-RU" dirty="0" smtClean="0">
                <a:latin typeface="Calibri" pitchFamily="34" charset="0"/>
              </a:rPr>
              <a:t> млн руб.</a:t>
            </a:r>
          </a:p>
        </p:txBody>
      </p:sp>
      <p:pic>
        <p:nvPicPr>
          <p:cNvPr id="13332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Ежова Наталья Эдуардовна,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советник управления 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отраслевого развития, науки и инноваций Департамента экономического развития</a:t>
            </a:r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 dirty="0">
                <a:latin typeface="Calibri" pitchFamily="34" charset="0"/>
              </a:rPr>
              <a:t>г. Вологда, ул. Герцена, 27, </a:t>
            </a:r>
            <a:r>
              <a:rPr lang="ru-RU" sz="1400" dirty="0" err="1">
                <a:latin typeface="Calibri" pitchFamily="34" charset="0"/>
              </a:rPr>
              <a:t>каб</a:t>
            </a:r>
            <a:r>
              <a:rPr lang="ru-RU" sz="1400" dirty="0">
                <a:latin typeface="Calibri" pitchFamily="34" charset="0"/>
              </a:rPr>
              <a:t>. </a:t>
            </a:r>
            <a:r>
              <a:rPr lang="ru-RU" sz="1400" dirty="0" smtClean="0">
                <a:latin typeface="Calibri" pitchFamily="34" charset="0"/>
              </a:rPr>
              <a:t>720,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</a:t>
            </a:r>
            <a:r>
              <a:rPr lang="ru-RU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доб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0733),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 smtClean="0">
                <a:latin typeface="Calibri" pitchFamily="34" charset="0"/>
              </a:rPr>
              <a:t>EzhovaNE@gov35.ru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0994" y="3608308"/>
            <a:ext cx="25203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поддержано </a:t>
            </a:r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Calibri" pitchFamily="34" charset="0"/>
              </a:rPr>
              <a:t>84 проекта</a:t>
            </a:r>
            <a:endParaRPr lang="ru-RU" dirty="0"/>
          </a:p>
        </p:txBody>
      </p:sp>
      <p:sp>
        <p:nvSpPr>
          <p:cNvPr id="23" name="Прямоугольник 41"/>
          <p:cNvSpPr>
            <a:spLocks noChangeArrowheads="1"/>
          </p:cNvSpPr>
          <p:nvPr/>
        </p:nvSpPr>
        <p:spPr bwMode="auto">
          <a:xfrm>
            <a:off x="5400675" y="1332508"/>
            <a:ext cx="280831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50-100 %</a:t>
            </a:r>
            <a:endParaRPr lang="ru-RU" sz="3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5259388"/>
            <a:ext cx="8620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Z:\Общие документы\Презентации\2017_01_16_Промышленность_ОАК\work\dermtechintl-1.jpg"/>
          <p:cNvPicPr>
            <a:picLocks noChangeAspect="1" noChangeArrowheads="1"/>
          </p:cNvPicPr>
          <p:nvPr/>
        </p:nvPicPr>
        <p:blipFill>
          <a:blip r:embed="rId3" cstate="print"/>
          <a:srcRect l="26009" r="33296"/>
          <a:stretch>
            <a:fillRect/>
          </a:stretch>
        </p:blipFill>
        <p:spPr bwMode="auto">
          <a:xfrm>
            <a:off x="0" y="973138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936625" y="422275"/>
            <a:ext cx="9504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ПРОГРАММА СТИМУЛИРОВАНИЯ КРЕДИТОВАНИЯ </a:t>
            </a: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6,5%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973138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971972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Прямоугольник 41"/>
          <p:cNvSpPr>
            <a:spLocks noChangeArrowheads="1"/>
          </p:cNvSpPr>
          <p:nvPr/>
        </p:nvSpPr>
        <p:spPr bwMode="auto">
          <a:xfrm>
            <a:off x="2592388" y="1262063"/>
            <a:ext cx="558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Кредитная линия или разовая выдача кредита</a:t>
            </a:r>
            <a:endParaRPr lang="ru-RU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2828925" y="1622425"/>
            <a:ext cx="52355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ru-RU" altLang="ru-RU" sz="2400" b="1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0,6%</a:t>
            </a:r>
            <a:r>
              <a:rPr lang="ru-RU" altLang="ru-RU" sz="24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годовых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–</a:t>
            </a: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для малого предпринимательства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 9,6%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годовых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– для среднего предпринимательства</a:t>
            </a:r>
          </a:p>
        </p:txBody>
      </p:sp>
      <p:sp>
        <p:nvSpPr>
          <p:cNvPr id="12" name="Прямоугольник 43"/>
          <p:cNvSpPr>
            <a:spLocks noChangeArrowheads="1"/>
          </p:cNvSpPr>
          <p:nvPr/>
        </p:nvSpPr>
        <p:spPr bwMode="auto">
          <a:xfrm>
            <a:off x="2952750" y="2486025"/>
            <a:ext cx="1511300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Сумма кредита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348" name="Прямоугольник 41"/>
          <p:cNvSpPr>
            <a:spLocks noChangeArrowheads="1"/>
          </p:cNvSpPr>
          <p:nvPr/>
        </p:nvSpPr>
        <p:spPr bwMode="auto">
          <a:xfrm>
            <a:off x="4537075" y="2382838"/>
            <a:ext cx="3455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1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9" name="Прямоугольник 16"/>
          <p:cNvSpPr>
            <a:spLocks noChangeArrowheads="1"/>
          </p:cNvSpPr>
          <p:nvPr/>
        </p:nvSpPr>
        <p:spPr bwMode="auto">
          <a:xfrm>
            <a:off x="2881313" y="2846388"/>
            <a:ext cx="52371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общий кредитный лимит на заемщика – до 4 млрд руб.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ru-RU" sz="11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952750" y="3236913"/>
            <a:ext cx="1511300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Срок кредита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351" name="Прямоугольник 41"/>
          <p:cNvSpPr>
            <a:spLocks noChangeArrowheads="1"/>
          </p:cNvSpPr>
          <p:nvPr/>
        </p:nvSpPr>
        <p:spPr bwMode="auto">
          <a:xfrm>
            <a:off x="4537075" y="3133725"/>
            <a:ext cx="1368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3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4475" y="3709988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4353" name="Прямоугольник 24"/>
          <p:cNvSpPr>
            <a:spLocks noChangeArrowheads="1"/>
          </p:cNvSpPr>
          <p:nvPr/>
        </p:nvSpPr>
        <p:spPr bwMode="auto">
          <a:xfrm>
            <a:off x="3794125" y="3679825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92413" y="4192588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4355" name="Прямоугольник 26"/>
          <p:cNvSpPr>
            <a:spLocks noChangeArrowheads="1"/>
          </p:cNvSpPr>
          <p:nvPr/>
        </p:nvSpPr>
        <p:spPr bwMode="auto">
          <a:xfrm>
            <a:off x="4424363" y="4060825"/>
            <a:ext cx="342423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АО «ФЕДЕРАЛЬНАЯ КОРПОРАЦИЯ</a:t>
            </a:r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ПО РАЗВИТИЮ МСП»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4356" name="Прямоугольник 23"/>
          <p:cNvSpPr>
            <a:spLocks noChangeArrowheads="1"/>
          </p:cNvSpPr>
          <p:nvPr/>
        </p:nvSpPr>
        <p:spPr bwMode="auto">
          <a:xfrm>
            <a:off x="5691188" y="3163888"/>
            <a:ext cx="2447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(при этом срок льготного фондирования по Программе</a:t>
            </a:r>
            <a:endParaRPr lang="en-US" sz="12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не должен превышать 3 года)</a:t>
            </a:r>
          </a:p>
        </p:txBody>
      </p:sp>
      <p:sp>
        <p:nvSpPr>
          <p:cNvPr id="14357" name="Прямоугольник 24"/>
          <p:cNvSpPr>
            <a:spLocks noChangeArrowheads="1"/>
          </p:cNvSpPr>
          <p:nvPr/>
        </p:nvSpPr>
        <p:spPr bwMode="auto">
          <a:xfrm>
            <a:off x="8353425" y="1260500"/>
            <a:ext cx="2376488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</a:rPr>
              <a:t>По итогам 2016 года Вологодская область заняла </a:t>
            </a: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4 </a:t>
            </a:r>
            <a:r>
              <a:rPr lang="ru-RU" sz="2400" b="1" dirty="0">
                <a:latin typeface="Calibri" pitchFamily="34" charset="0"/>
              </a:rPr>
              <a:t>место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в СЗФО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</a:rPr>
              <a:t>по количеству выданных кредитов 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3 место </a:t>
            </a:r>
            <a:r>
              <a:rPr lang="ru-RU" sz="2000" dirty="0" smtClean="0">
                <a:latin typeface="Calibri" pitchFamily="34" charset="0"/>
              </a:rPr>
              <a:t>в СЗФО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</a:rPr>
              <a:t>по объемам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</a:rPr>
              <a:t>выданных поручительств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4358" name="Rectangle 2"/>
          <p:cNvSpPr>
            <a:spLocks noChangeArrowheads="1"/>
          </p:cNvSpPr>
          <p:nvPr/>
        </p:nvSpPr>
        <p:spPr bwMode="auto">
          <a:xfrm>
            <a:off x="1800225" y="5500688"/>
            <a:ext cx="77898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Серова Светлана Александровна,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  <a:endParaRPr lang="en-US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г. Вологда, ул. Герцена, 27, каб. 405, тел.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(8172) 23-01-96 (доб. 0728),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SerovaSA@gov35.ru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4359" name="Picture 8" descr="Z:\Общие документы\Презентации\2017_01_16_Промышленность_ОАК\work\garant.jpg"/>
          <p:cNvPicPr>
            <a:picLocks noChangeAspect="1" noChangeArrowheads="1"/>
          </p:cNvPicPr>
          <p:nvPr/>
        </p:nvPicPr>
        <p:blipFill>
          <a:blip r:embed="rId4" cstate="print"/>
          <a:srcRect t="22942" b="19669"/>
          <a:stretch>
            <a:fillRect/>
          </a:stretch>
        </p:blipFill>
        <p:spPr bwMode="auto">
          <a:xfrm>
            <a:off x="0" y="4789488"/>
            <a:ext cx="19192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Rectangle 2"/>
          <p:cNvSpPr>
            <a:spLocks noChangeArrowheads="1"/>
          </p:cNvSpPr>
          <p:nvPr/>
        </p:nvSpPr>
        <p:spPr bwMode="auto">
          <a:xfrm>
            <a:off x="1800225" y="4860925"/>
            <a:ext cx="90011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Контактные лица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endParaRPr lang="en-US" altLang="ru-RU" sz="1200" b="1" dirty="0">
              <a:solidFill>
                <a:srgbClr val="3D7BB9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latin typeface="Calibri" pitchFamily="34" charset="0"/>
              </a:rPr>
              <a:t>Кропачева Анна Леонидовна, </a:t>
            </a:r>
            <a:r>
              <a:rPr lang="ru-RU" sz="1200" dirty="0">
                <a:latin typeface="Calibri" pitchFamily="34" charset="0"/>
              </a:rPr>
              <a:t>АНО «Центр гарантийного обеспечения малого и среднего предпринимательства»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Calibri" pitchFamily="34" charset="0"/>
              </a:rPr>
              <a:t>г. Череповец, </a:t>
            </a:r>
            <a:r>
              <a:rPr lang="ru-RU" sz="1400" dirty="0" err="1">
                <a:latin typeface="Calibri" pitchFamily="34" charset="0"/>
              </a:rPr>
              <a:t>б-р</a:t>
            </a:r>
            <a:r>
              <a:rPr lang="ru-RU" sz="1400" dirty="0">
                <a:latin typeface="Calibri" pitchFamily="34" charset="0"/>
              </a:rPr>
              <a:t> Доменщиков, 32, тел. (8202) 20-19-29, </a:t>
            </a:r>
            <a:r>
              <a:rPr lang="en-US" sz="1400" dirty="0">
                <a:latin typeface="Calibri" pitchFamily="34" charset="0"/>
              </a:rPr>
              <a:t>e-mail: ak@agr-city.ru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4361" name="Прямоугольник 30"/>
          <p:cNvSpPr>
            <a:spLocks noChangeArrowheads="1"/>
          </p:cNvSpPr>
          <p:nvPr/>
        </p:nvSpPr>
        <p:spPr bwMode="auto">
          <a:xfrm>
            <a:off x="360363" y="1909763"/>
            <a:ext cx="1808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6,5</a:t>
            </a:r>
            <a:r>
              <a:rPr lang="ru-RU" sz="44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endParaRPr lang="ru-RU" sz="7200" b="1">
              <a:solidFill>
                <a:srgbClr val="3D7BB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Z:\Общие документы\Презентации\2017_01_16_Промышленность_ОАК\work\surety-bonds.jpg"/>
          <p:cNvPicPr>
            <a:picLocks noChangeAspect="1" noChangeArrowheads="1"/>
          </p:cNvPicPr>
          <p:nvPr/>
        </p:nvPicPr>
        <p:blipFill>
          <a:blip r:embed="rId2" cstate="print"/>
          <a:srcRect l="11188" r="46944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8"/>
          <p:cNvSpPr>
            <a:spLocks noChangeArrowheads="1"/>
          </p:cNvSpPr>
          <p:nvPr/>
        </p:nvSpPr>
        <p:spPr bwMode="auto">
          <a:xfrm>
            <a:off x="936625" y="446088"/>
            <a:ext cx="95043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>
                <a:latin typeface="Calibri" pitchFamily="34" charset="0"/>
              </a:rPr>
              <a:t>ПОРУЧИТЕЛЬСТВО СУБЪЕКТАМ МСП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71955" y="76200"/>
            <a:ext cx="574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808288" y="3306763"/>
            <a:ext cx="1008062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6393" name="Прямоугольник 24"/>
          <p:cNvSpPr>
            <a:spLocks noChangeArrowheads="1"/>
          </p:cNvSpPr>
          <p:nvPr/>
        </p:nvSpPr>
        <p:spPr bwMode="auto">
          <a:xfrm>
            <a:off x="3817938" y="3276600"/>
            <a:ext cx="164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6225" y="37893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6395" name="Прямоугольник 26"/>
          <p:cNvSpPr>
            <a:spLocks noChangeArrowheads="1"/>
          </p:cNvSpPr>
          <p:nvPr/>
        </p:nvSpPr>
        <p:spPr bwMode="auto">
          <a:xfrm>
            <a:off x="4448175" y="3657600"/>
            <a:ext cx="34242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24209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Величина поручительства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397" name="Прямоугольник 41"/>
          <p:cNvSpPr>
            <a:spLocks noChangeArrowheads="1"/>
          </p:cNvSpPr>
          <p:nvPr/>
        </p:nvSpPr>
        <p:spPr bwMode="auto">
          <a:xfrm>
            <a:off x="5113338" y="1300163"/>
            <a:ext cx="4670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заемных средств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619375" y="1868488"/>
            <a:ext cx="24209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Размер поручительства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399" name="Прямоугольник 41"/>
          <p:cNvSpPr>
            <a:spLocks noChangeArrowheads="1"/>
          </p:cNvSpPr>
          <p:nvPr/>
        </p:nvSpPr>
        <p:spPr bwMode="auto">
          <a:xfrm>
            <a:off x="5113338" y="1793875"/>
            <a:ext cx="2663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24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28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32075" y="2341563"/>
            <a:ext cx="24082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Срок заключения договора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401" name="Прямоугольник 41"/>
          <p:cNvSpPr>
            <a:spLocks noChangeArrowheads="1"/>
          </p:cNvSpPr>
          <p:nvPr/>
        </p:nvSpPr>
        <p:spPr bwMode="auto">
          <a:xfrm>
            <a:off x="5126038" y="2286000"/>
            <a:ext cx="2568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1-5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 sz="2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402" name="Прямоугольник 22"/>
          <p:cNvSpPr>
            <a:spLocks noChangeArrowheads="1"/>
          </p:cNvSpPr>
          <p:nvPr/>
        </p:nvSpPr>
        <p:spPr bwMode="auto">
          <a:xfrm>
            <a:off x="4456113" y="4157663"/>
            <a:ext cx="3230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НП «Агентство Городского Развития»</a:t>
            </a:r>
          </a:p>
          <a:p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АНО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«Центр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гарантийного обеспечения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МСП»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403" name="Прямоугольник 26"/>
          <p:cNvSpPr>
            <a:spLocks noChangeArrowheads="1"/>
          </p:cNvSpPr>
          <p:nvPr/>
        </p:nvSpPr>
        <p:spPr bwMode="auto">
          <a:xfrm>
            <a:off x="8280995" y="1260500"/>
            <a:ext cx="25203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За 2016 год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предоставлено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latin typeface="Calibri" pitchFamily="34" charset="0"/>
                <a:cs typeface="Times New Roman" pitchFamily="18" charset="0"/>
              </a:rPr>
              <a:t>15 поручительств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Calibri" pitchFamily="34" charset="0"/>
                <a:cs typeface="Times New Roman" pitchFamily="18" charset="0"/>
              </a:rPr>
              <a:t>92,2 млн руб.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по кредитам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Calibri" pitchFamily="34" charset="0"/>
                <a:cs typeface="Times New Roman" pitchFamily="18" charset="0"/>
              </a:rPr>
              <a:t>192,5 млн руб.</a:t>
            </a:r>
          </a:p>
          <a:p>
            <a:pPr algn="ctr">
              <a:lnSpc>
                <a:spcPct val="80000"/>
              </a:lnSpc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Более 50%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поручительств</a:t>
            </a:r>
          </a:p>
          <a:p>
            <a:pPr algn="ctr">
              <a:lnSpc>
                <a:spcPct val="80000"/>
              </a:lnSpc>
              <a:buFontTx/>
              <a:buChar char="-"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в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реальном секторе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экономики,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из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них 12%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- это инновационные проекты</a:t>
            </a:r>
          </a:p>
        </p:txBody>
      </p:sp>
      <p:sp>
        <p:nvSpPr>
          <p:cNvPr id="16404" name="Rectangle 2"/>
          <p:cNvSpPr>
            <a:spLocks noChangeArrowheads="1"/>
          </p:cNvSpPr>
          <p:nvPr/>
        </p:nvSpPr>
        <p:spPr bwMode="auto">
          <a:xfrm>
            <a:off x="1944688" y="5008563"/>
            <a:ext cx="8640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Давыдова Виктория Александровна,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старший менеджер по финансовой поддержке </a:t>
            </a:r>
            <a:r>
              <a:rPr lang="ru-RU" sz="1200">
                <a:latin typeface="Calibri" pitchFamily="34" charset="0"/>
              </a:rPr>
              <a:t>финансово-экономического отдела</a:t>
            </a:r>
          </a:p>
          <a:p>
            <a:r>
              <a:rPr lang="ru-RU" sz="1200">
                <a:latin typeface="Calibri" pitchFamily="34" charset="0"/>
              </a:rPr>
              <a:t>АНО «Центр гарантийного обеспечения малого и среднего предпринимательства»</a:t>
            </a:r>
          </a:p>
          <a:p>
            <a:r>
              <a:rPr lang="ru-RU" sz="1400">
                <a:latin typeface="Calibri" pitchFamily="34" charset="0"/>
              </a:rPr>
              <a:t>г. Череповец, б-р Доменщиков, 32, тел. (8202) 20-19-29, </a:t>
            </a:r>
            <a:r>
              <a:rPr lang="en-US" sz="1400">
                <a:latin typeface="Calibri" pitchFamily="34" charset="0"/>
              </a:rPr>
              <a:t>e-mail: ak@agr-city.ru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6405" name="Picture 8" descr="Z:\Общие документы\Презентации\2017_01_16_Промышленность_ОАК\work\garant.jpg"/>
          <p:cNvPicPr>
            <a:picLocks noChangeAspect="1" noChangeArrowheads="1"/>
          </p:cNvPicPr>
          <p:nvPr/>
        </p:nvPicPr>
        <p:blipFill>
          <a:blip r:embed="rId3" cstate="print"/>
          <a:srcRect t="22942" b="19669"/>
          <a:stretch>
            <a:fillRect/>
          </a:stretch>
        </p:blipFill>
        <p:spPr bwMode="auto">
          <a:xfrm>
            <a:off x="0" y="5192713"/>
            <a:ext cx="20161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Z:\Общие документы\Презентации\2017_01_16_Промышленность_ОАК\work\shutterstock_115548781.jpg"/>
          <p:cNvPicPr>
            <a:picLocks noChangeAspect="1" noChangeArrowheads="1"/>
          </p:cNvPicPr>
          <p:nvPr/>
        </p:nvPicPr>
        <p:blipFill>
          <a:blip r:embed="rId2" cstate="print"/>
          <a:srcRect l="27997" r="28003"/>
          <a:stretch>
            <a:fillRect/>
          </a:stretch>
        </p:blipFill>
        <p:spPr bwMode="auto">
          <a:xfrm>
            <a:off x="0" y="1116013"/>
            <a:ext cx="23764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8"/>
          <p:cNvSpPr>
            <a:spLocks noChangeArrowheads="1"/>
          </p:cNvSpPr>
          <p:nvPr/>
        </p:nvSpPr>
        <p:spPr bwMode="auto">
          <a:xfrm>
            <a:off x="936625" y="446088"/>
            <a:ext cx="95043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>
                <a:latin typeface="Calibri" pitchFamily="34" charset="0"/>
              </a:rPr>
              <a:t>МИКРОФИНАНСИРОВАНИЕ СУБЪЕКТАМ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889375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-17463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889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2863" y="3811588"/>
            <a:ext cx="1008062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7416" name="Прямоугольник 24"/>
          <p:cNvSpPr>
            <a:spLocks noChangeArrowheads="1"/>
          </p:cNvSpPr>
          <p:nvPr/>
        </p:nvSpPr>
        <p:spPr bwMode="auto">
          <a:xfrm>
            <a:off x="3592513" y="3781425"/>
            <a:ext cx="164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0800" y="42338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Размер займов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0" name="Прямоугольник 41"/>
          <p:cNvSpPr>
            <a:spLocks noChangeArrowheads="1"/>
          </p:cNvSpPr>
          <p:nvPr/>
        </p:nvSpPr>
        <p:spPr bwMode="auto">
          <a:xfrm>
            <a:off x="4762500" y="1360488"/>
            <a:ext cx="4670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100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619375" y="1868488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Срок предоставления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2" name="Прямоугольник 41"/>
          <p:cNvSpPr>
            <a:spLocks noChangeArrowheads="1"/>
          </p:cNvSpPr>
          <p:nvPr/>
        </p:nvSpPr>
        <p:spPr bwMode="auto">
          <a:xfrm>
            <a:off x="4762500" y="1793875"/>
            <a:ext cx="26638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мес. 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года</a:t>
            </a:r>
            <a:endParaRPr lang="ru-RU" sz="2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32075" y="2341563"/>
            <a:ext cx="19780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Ставки по займу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4" name="Прямоугольник 41"/>
          <p:cNvSpPr>
            <a:spLocks noChangeArrowheads="1"/>
          </p:cNvSpPr>
          <p:nvPr/>
        </p:nvSpPr>
        <p:spPr bwMode="auto">
          <a:xfrm>
            <a:off x="4775200" y="2286000"/>
            <a:ext cx="3578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8,5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9,75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%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(+1,5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startup)</a:t>
            </a:r>
            <a:endParaRPr lang="ru-RU" sz="28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25" name="Прямоугольник 30"/>
          <p:cNvSpPr>
            <a:spLocks noChangeArrowheads="1"/>
          </p:cNvSpPr>
          <p:nvPr/>
        </p:nvSpPr>
        <p:spPr bwMode="auto">
          <a:xfrm>
            <a:off x="2994025" y="2947988"/>
            <a:ext cx="499903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▪ модернизация и/или приобретение оборудования</a:t>
            </a:r>
          </a:p>
          <a:p>
            <a:pPr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▪ приобретение, строительства и/или реконструкция основных фондов</a:t>
            </a:r>
          </a:p>
          <a:p>
            <a:pPr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▪ открытие нового, расширение или диверсификация производства</a:t>
            </a:r>
          </a:p>
          <a:p>
            <a:pPr>
              <a:lnSpc>
                <a:spcPct val="80000"/>
              </a:lnSpc>
            </a:pPr>
            <a:r>
              <a:rPr lang="ru-RU" altLang="ru-RU" sz="1200">
                <a:solidFill>
                  <a:schemeClr val="bg1"/>
                </a:solidFill>
                <a:latin typeface="Calibri" pitchFamily="34" charset="0"/>
              </a:rPr>
              <a:t>▪ пополнение оборотных средств (только для Займа)</a:t>
            </a:r>
            <a:endParaRPr lang="ru-RU" sz="12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1150" y="2814638"/>
            <a:ext cx="5141913" cy="8953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7427" name="Прямоугольник 32"/>
          <p:cNvSpPr>
            <a:spLocks noChangeArrowheads="1"/>
          </p:cNvSpPr>
          <p:nvPr/>
        </p:nvSpPr>
        <p:spPr bwMode="auto">
          <a:xfrm>
            <a:off x="2994025" y="2628900"/>
            <a:ext cx="1993900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Цели использования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7428" name="Прямоугольник 23"/>
          <p:cNvSpPr>
            <a:spLocks noChangeArrowheads="1"/>
          </p:cNvSpPr>
          <p:nvPr/>
        </p:nvSpPr>
        <p:spPr bwMode="auto">
          <a:xfrm>
            <a:off x="8353425" y="1189038"/>
            <a:ext cx="244792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За 2016 год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в Фонд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поступило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324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заявления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одобрено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207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на сумму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307,1 млн руб.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(116% плана)</a:t>
            </a:r>
          </a:p>
          <a:p>
            <a:pPr algn="ctr">
              <a:lnSpc>
                <a:spcPct val="80000"/>
              </a:lnSpc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Всего с начала деятельности Фонда выдано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1 120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займов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 на сумму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966,5 млн руб.</a:t>
            </a:r>
          </a:p>
          <a:p>
            <a:pPr algn="ctr">
              <a:lnSpc>
                <a:spcPct val="80000"/>
              </a:lnSpc>
            </a:pPr>
            <a:endParaRPr lang="ru-RU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50% займов – сфера производства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429" name="Rectangle 2"/>
          <p:cNvSpPr>
            <a:spLocks noChangeArrowheads="1"/>
          </p:cNvSpPr>
          <p:nvPr/>
        </p:nvSpPr>
        <p:spPr bwMode="auto">
          <a:xfrm>
            <a:off x="1409700" y="5146675"/>
            <a:ext cx="910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Контиевская Алена Григорьевна,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старший инспектор по выдаче займов МКК ВО «Фонд ресурсной поддержки малого и среднего предпринимательства»</a:t>
            </a:r>
          </a:p>
          <a:p>
            <a:r>
              <a:rPr lang="ru-RU" sz="1400">
                <a:latin typeface="Calibri" pitchFamily="34" charset="0"/>
              </a:rPr>
              <a:t>г. Вологда, ул. Конева, 15, тел. (8172) 73-73-14, e-mail: </a:t>
            </a:r>
            <a:r>
              <a:rPr lang="en-US" sz="1400">
                <a:latin typeface="Calibri" pitchFamily="34" charset="0"/>
              </a:rPr>
              <a:t>novofond@gmail.com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7430" name="Picture 8" descr="Z:\Общие документы\Презентации\2017_01_16_Промышленность_ОАК\work\XJdhfgbMp8MFPWS85e5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8" y="5108575"/>
            <a:ext cx="774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Прямоугольник 26"/>
          <p:cNvSpPr>
            <a:spLocks noChangeArrowheads="1"/>
          </p:cNvSpPr>
          <p:nvPr/>
        </p:nvSpPr>
        <p:spPr bwMode="auto">
          <a:xfrm>
            <a:off x="4392613" y="4140200"/>
            <a:ext cx="34242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</a:p>
          <a:p>
            <a:pPr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МКК ВО «Фонд ресурсной поддержки малого и среднего предпринимательства»</a:t>
            </a:r>
            <a:endParaRPr 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Z:\Общие документы\Презентации\2017_01_16_Промышленность_ОАК\work\1386582638.jpg"/>
          <p:cNvPicPr>
            <a:picLocks noChangeAspect="1" noChangeArrowheads="1"/>
          </p:cNvPicPr>
          <p:nvPr/>
        </p:nvPicPr>
        <p:blipFill>
          <a:blip r:embed="rId2" cstate="print"/>
          <a:srcRect l="39915" r="20168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8"/>
          <p:cNvSpPr>
            <a:spLocks noChangeArrowheads="1"/>
          </p:cNvSpPr>
          <p:nvPr/>
        </p:nvSpPr>
        <p:spPr bwMode="auto">
          <a:xfrm>
            <a:off x="954088" y="446088"/>
            <a:ext cx="4175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>
                <a:latin typeface="Calibri" pitchFamily="34" charset="0"/>
              </a:rPr>
              <a:t>СУБСИДИИ НА ВЫПОЛНЕНИЕ НИОКР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11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808288" y="3811588"/>
            <a:ext cx="1008062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8441" name="Прямоугольник 24"/>
          <p:cNvSpPr>
            <a:spLocks noChangeArrowheads="1"/>
          </p:cNvSpPr>
          <p:nvPr/>
        </p:nvSpPr>
        <p:spPr bwMode="auto">
          <a:xfrm>
            <a:off x="3817938" y="3781425"/>
            <a:ext cx="164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6225" y="4294188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8443" name="Прямоугольник 26"/>
          <p:cNvSpPr>
            <a:spLocks noChangeArrowheads="1"/>
          </p:cNvSpPr>
          <p:nvPr/>
        </p:nvSpPr>
        <p:spPr bwMode="auto">
          <a:xfrm>
            <a:off x="4448175" y="4162425"/>
            <a:ext cx="34242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8444" name="Прямоугольник 41"/>
          <p:cNvSpPr>
            <a:spLocks noChangeArrowheads="1"/>
          </p:cNvSpPr>
          <p:nvPr/>
        </p:nvSpPr>
        <p:spPr bwMode="auto">
          <a:xfrm>
            <a:off x="2763838" y="1873250"/>
            <a:ext cx="28527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50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общей суммы затрат на проект НИОКР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7732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8446" name="Прямоугольник 41"/>
          <p:cNvSpPr>
            <a:spLocks noChangeArrowheads="1"/>
          </p:cNvSpPr>
          <p:nvPr/>
        </p:nvSpPr>
        <p:spPr bwMode="auto">
          <a:xfrm>
            <a:off x="6121400" y="2009775"/>
            <a:ext cx="21288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1,5 </a:t>
            </a:r>
            <a:r>
              <a:rPr lang="ru-RU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43"/>
          <p:cNvSpPr>
            <a:spLocks noChangeArrowheads="1"/>
          </p:cNvSpPr>
          <p:nvPr/>
        </p:nvSpPr>
        <p:spPr bwMode="auto">
          <a:xfrm>
            <a:off x="6007100" y="1404938"/>
            <a:ext cx="1871663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Предельный объем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1 получателя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8448" name="Прямоугольник 30"/>
          <p:cNvSpPr>
            <a:spLocks noChangeArrowheads="1"/>
          </p:cNvSpPr>
          <p:nvPr/>
        </p:nvSpPr>
        <p:spPr bwMode="auto">
          <a:xfrm>
            <a:off x="2994025" y="2967038"/>
            <a:ext cx="4567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Проект НИОКР – совместная разработка предприятий области с ВУЗами и научными организациями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1150" y="2854325"/>
            <a:ext cx="4781550" cy="6778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8450" name="Прямоугольник 32"/>
          <p:cNvSpPr>
            <a:spLocks noChangeArrowheads="1"/>
          </p:cNvSpPr>
          <p:nvPr/>
        </p:nvSpPr>
        <p:spPr bwMode="auto">
          <a:xfrm>
            <a:off x="2994025" y="2668588"/>
            <a:ext cx="1331913" cy="3381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Особенности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8451" name="Прямоугольник 20"/>
          <p:cNvSpPr>
            <a:spLocks noChangeArrowheads="1"/>
          </p:cNvSpPr>
          <p:nvPr/>
        </p:nvSpPr>
        <p:spPr bwMode="auto">
          <a:xfrm>
            <a:off x="8504238" y="1331913"/>
            <a:ext cx="20891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>
                <a:latin typeface="Calibri" pitchFamily="34" charset="0"/>
              </a:rPr>
              <a:t>В 2015-2016 гг. поддержано</a:t>
            </a:r>
            <a:endParaRPr lang="en-US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4 проекта</a:t>
            </a:r>
          </a:p>
          <a:p>
            <a:pPr algn="ctr">
              <a:lnSpc>
                <a:spcPct val="80000"/>
              </a:lnSpc>
            </a:pPr>
            <a:r>
              <a:rPr lang="ru-RU" b="1">
                <a:latin typeface="Calibri" pitchFamily="34" charset="0"/>
              </a:rPr>
              <a:t>по 1,5 млн руб.</a:t>
            </a:r>
            <a:r>
              <a:rPr lang="ru-RU">
                <a:latin typeface="Calibri" pitchFamily="34" charset="0"/>
              </a:rPr>
              <a:t>:</a:t>
            </a:r>
          </a:p>
        </p:txBody>
      </p:sp>
      <p:pic>
        <p:nvPicPr>
          <p:cNvPr id="18452" name="Picture 8" descr="Z:\Общие документы\Презентации\2017_01_16_Промышленность_ОАК\work\inde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2025" y="2379663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9" descr="Z:\Общие документы\Презентации\2017_01_16_Промышленность_ОАК\work\071ab6e6ca160c77517a673dbede6529.png"/>
          <p:cNvPicPr>
            <a:picLocks noChangeAspect="1" noChangeArrowheads="1"/>
          </p:cNvPicPr>
          <p:nvPr/>
        </p:nvPicPr>
        <p:blipFill>
          <a:blip r:embed="rId4" cstate="print"/>
          <a:srcRect r="79221"/>
          <a:stretch>
            <a:fillRect/>
          </a:stretch>
        </p:blipFill>
        <p:spPr bwMode="auto">
          <a:xfrm>
            <a:off x="9755188" y="3505200"/>
            <a:ext cx="5810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0" descr="Z:\Общие документы\Презентации\2017_01_16_Промышленность_ОАК\work\A-460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9667875" y="2357438"/>
            <a:ext cx="7016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1" descr="Z:\Общие документы\Презентации\2017_01_16_Промышленность_ОАК\work\imag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2513" y="3490913"/>
            <a:ext cx="5445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Прямоугольник 30"/>
          <p:cNvSpPr>
            <a:spLocks noChangeArrowheads="1"/>
          </p:cNvSpPr>
          <p:nvPr/>
        </p:nvSpPr>
        <p:spPr bwMode="auto">
          <a:xfrm>
            <a:off x="8429625" y="2894013"/>
            <a:ext cx="10033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ООО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«Асинтек»</a:t>
            </a:r>
          </a:p>
        </p:txBody>
      </p:sp>
      <p:sp>
        <p:nvSpPr>
          <p:cNvPr id="18457" name="Прямоугольник 32"/>
          <p:cNvSpPr>
            <a:spLocks noChangeArrowheads="1"/>
          </p:cNvSpPr>
          <p:nvPr/>
        </p:nvSpPr>
        <p:spPr bwMode="auto">
          <a:xfrm>
            <a:off x="9304338" y="2894013"/>
            <a:ext cx="14144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ООО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«Акватон плюс»</a:t>
            </a:r>
          </a:p>
        </p:txBody>
      </p:sp>
      <p:sp>
        <p:nvSpPr>
          <p:cNvPr id="18458" name="Прямоугольник 34"/>
          <p:cNvSpPr>
            <a:spLocks noChangeArrowheads="1"/>
          </p:cNvSpPr>
          <p:nvPr/>
        </p:nvSpPr>
        <p:spPr bwMode="auto">
          <a:xfrm>
            <a:off x="8488363" y="4108450"/>
            <a:ext cx="8778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ЗАО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«Мезон»</a:t>
            </a:r>
          </a:p>
        </p:txBody>
      </p:sp>
      <p:sp>
        <p:nvSpPr>
          <p:cNvPr id="18459" name="Прямоугольник 36"/>
          <p:cNvSpPr>
            <a:spLocks noChangeArrowheads="1"/>
          </p:cNvSpPr>
          <p:nvPr/>
        </p:nvSpPr>
        <p:spPr bwMode="auto">
          <a:xfrm>
            <a:off x="9280525" y="4108450"/>
            <a:ext cx="14541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ООО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«ПК «Техстанки»</a:t>
            </a:r>
          </a:p>
        </p:txBody>
      </p:sp>
      <p:sp>
        <p:nvSpPr>
          <p:cNvPr id="18460" name="Rectangle 2"/>
          <p:cNvSpPr>
            <a:spLocks noChangeArrowheads="1"/>
          </p:cNvSpPr>
          <p:nvPr/>
        </p:nvSpPr>
        <p:spPr bwMode="auto">
          <a:xfrm>
            <a:off x="1409700" y="5146675"/>
            <a:ext cx="910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sym typeface="Wingdings" pitchFamily="2" charset="2"/>
              </a:rPr>
              <a:t>Попова Наталья Сергеевна,</a:t>
            </a:r>
          </a:p>
          <a:p>
            <a:r>
              <a:rPr lang="ru-RU" sz="1200">
                <a:latin typeface="Calibri" pitchFamily="34" charset="0"/>
                <a:sym typeface="Wingdings" pitchFamily="2" charset="2"/>
              </a:rPr>
              <a:t>консультант управления отраслевого развития, науки и инноваций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Департамента экономического развития Вологодской области</a:t>
            </a:r>
            <a:endParaRPr lang="ru-RU" sz="1400">
              <a:latin typeface="Calibri" pitchFamily="34" charset="0"/>
              <a:sym typeface="Wingdings" pitchFamily="2" charset="2"/>
            </a:endParaRPr>
          </a:p>
          <a:p>
            <a:r>
              <a:rPr lang="ru-RU" sz="1400">
                <a:latin typeface="Calibri" pitchFamily="34" charset="0"/>
              </a:rPr>
              <a:t>г. Вологда, ул. Герцена, 27, каб. 720, тел. 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(8172) </a:t>
            </a:r>
            <a:r>
              <a:rPr lang="ru-RU" sz="1400">
                <a:latin typeface="Calibri" pitchFamily="34" charset="0"/>
                <a:sym typeface="Wingdings" pitchFamily="2" charset="2"/>
              </a:rPr>
              <a:t>23-01-98 (доб. 0735), </a:t>
            </a:r>
            <a:r>
              <a:rPr lang="ru-RU" sz="1400">
                <a:latin typeface="Calibri" pitchFamily="34" charset="0"/>
              </a:rPr>
              <a:t>e-mail:</a:t>
            </a:r>
            <a:r>
              <a:rPr lang="en-US" sz="1400">
                <a:latin typeface="Calibri" pitchFamily="34" charset="0"/>
              </a:rPr>
              <a:t> PopovaNS@gov35.ru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8461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935038" y="446088"/>
            <a:ext cx="748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СПЕЦИАЛЬНЫЕ НАЛОГОВЫЕ РЕЖИМЫ В ВОЛОГОДСКОЙ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34964"/>
            <a:ext cx="10801350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-17463" y="100013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12</a:t>
            </a:r>
            <a:endParaRPr lang="ru-RU" sz="6000" b="1" dirty="0">
              <a:solidFill>
                <a:srgbClr val="3D7BB9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65850" y="3162201"/>
            <a:ext cx="40830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ОСВОБОЖДЕНИЕ ОТ УПЛАТЫ ТРАНСПОРТНОГО НАЛОГА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74713" y="3132039"/>
            <a:ext cx="41608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НАЛОГОВЫЕ ЛЬГОТЫ ОРГАНИЗАЦИЯМ, 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ОСУЩЕСТВЛЯЮЩИМ МОДЕРНИЗАЦИЮ ИМУЩЕСТВА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61088" y="1323876"/>
            <a:ext cx="44243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ОСВОБОЖДЕНИЕ ОТ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УПЛАТЫ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НАЛОГА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НА ИМУЩЕСТВО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74713" y="1346101"/>
            <a:ext cx="4381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СНИЖЕНИЕ СТАВКИ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НАЛОГА НА ПРИБЫЛЬ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84775" y="1044476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1"/>
          </p:cNvCxnSpPr>
          <p:nvPr/>
        </p:nvCxnSpPr>
        <p:spPr>
          <a:xfrm flipV="1">
            <a:off x="0" y="2990751"/>
            <a:ext cx="10801350" cy="174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4676676"/>
            <a:ext cx="10801350" cy="358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Объем налоговых льгот, полученных организациями области,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 2015-2016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годы составил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228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68" name="Picture 2" descr="Z:\Общие документы\Презентации\2017_01_16_Промышленность_ОАК\work\unnamed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5584825" y="1261964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3" descr="Z:\Общие документы\Презентации\2017_01_16_Промышленность_ОАК\work\080921-glossy-black-icon-business-tools1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46050" y="3059014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4" descr="Z:\Общие документы\Презентации\2017_01_16_Промышленность_ОАК\work\coins-icon--3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290513" y="1333401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5" descr="Z:\Общие документы\Презентации\2017_01_16_Промышленность_ОАК\work\transport-truck-icon-17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5586413" y="3065364"/>
            <a:ext cx="5445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Прямоугольник 20"/>
          <p:cNvSpPr>
            <a:spLocks noChangeArrowheads="1"/>
          </p:cNvSpPr>
          <p:nvPr/>
        </p:nvSpPr>
        <p:spPr bwMode="auto">
          <a:xfrm>
            <a:off x="3414713" y="1233389"/>
            <a:ext cx="184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до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13,5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%</a:t>
            </a:r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на 2017-2020 годы</a:t>
            </a:r>
            <a:endParaRPr lang="ru-RU" sz="1600">
              <a:solidFill>
                <a:schemeClr val="bg1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728788" y="1987451"/>
          <a:ext cx="3096344" cy="799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236"/>
                <a:gridCol w="972108"/>
              </a:tblGrid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 – 500 млн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3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500 млн – 1 млрд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4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&gt;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 млрд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5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2" name="Прямоугольник 22"/>
          <p:cNvSpPr>
            <a:spLocks noChangeArrowheads="1"/>
          </p:cNvSpPr>
          <p:nvPr/>
        </p:nvSpPr>
        <p:spPr bwMode="auto">
          <a:xfrm>
            <a:off x="628650" y="2146201"/>
            <a:ext cx="13160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Стоимость проекта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192838" y="1900139"/>
          <a:ext cx="4608587" cy="965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758"/>
                <a:gridCol w="2655829"/>
              </a:tblGrid>
              <a:tr h="2048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&lt; 100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1 год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8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100–500 млн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2-3 года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8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500 млн – 1 млрд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 года – 100%, 4</a:t>
                      </a:r>
                      <a:r>
                        <a:rPr lang="ru-RU" sz="12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й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год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– 50%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86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&gt;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 млрд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 года – 100%, 4</a:t>
                      </a:r>
                      <a:r>
                        <a:rPr lang="ru-RU" sz="12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й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, 5</a:t>
                      </a:r>
                      <a:r>
                        <a:rPr lang="ru-RU" sz="12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год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– 50%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5" name="Прямоугольник 24"/>
          <p:cNvSpPr>
            <a:spLocks noChangeArrowheads="1"/>
          </p:cNvSpPr>
          <p:nvPr/>
        </p:nvSpPr>
        <p:spPr bwMode="auto">
          <a:xfrm>
            <a:off x="5184775" y="2163664"/>
            <a:ext cx="11525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Стоимость проекта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44463" y="3987701"/>
          <a:ext cx="4896544" cy="532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792088"/>
                <a:gridCol w="864096"/>
                <a:gridCol w="648072"/>
              </a:tblGrid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Коэфф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инвест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. вложений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0,3-0,6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0,6-0,9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&gt;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Ставка налога на имущество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1,5%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3403600" y="3617814"/>
            <a:ext cx="14414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Срок – 2 года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4663976"/>
            <a:ext cx="10853738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508875" y="3727351"/>
          <a:ext cx="3024559" cy="799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189"/>
                <a:gridCol w="1022370"/>
              </a:tblGrid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 – 500 млн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3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500 млн – 1 млрд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4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&gt;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 млрд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на 5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7" name="Прямоугольник 29"/>
          <p:cNvSpPr>
            <a:spLocks noChangeArrowheads="1"/>
          </p:cNvSpPr>
          <p:nvPr/>
        </p:nvSpPr>
        <p:spPr bwMode="auto">
          <a:xfrm>
            <a:off x="5545138" y="3800376"/>
            <a:ext cx="20351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Стоимость основных средств, включая транспортные ср-ва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518" name="Rectangle 2"/>
          <p:cNvSpPr>
            <a:spLocks noChangeArrowheads="1"/>
          </p:cNvSpPr>
          <p:nvPr/>
        </p:nvSpPr>
        <p:spPr bwMode="auto">
          <a:xfrm>
            <a:off x="1409700" y="5054600"/>
            <a:ext cx="91043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Белова Наталья Александровна,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ведущий консультант управления инвестиционной и внешнеэкономической деятельности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Департамента экономического развития Вологодской области</a:t>
            </a:r>
            <a:endParaRPr lang="ru-RU" sz="1400">
              <a:latin typeface="Calibri" pitchFamily="34" charset="0"/>
              <a:sym typeface="Wingdings" pitchFamily="2" charset="2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705, тел. 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(8172)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23-01-96 (доб. 0717),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BelovaNA@gov35.ru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9519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6" cstate="print"/>
          <a:srcRect t="10953"/>
          <a:stretch>
            <a:fillRect/>
          </a:stretch>
        </p:blipFill>
        <p:spPr bwMode="auto">
          <a:xfrm>
            <a:off x="454025" y="5076825"/>
            <a:ext cx="9985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Z:\Общие документы\Презентации\2017_01_16_Промышленность_ОАК\work\high-pressure-steam-boilers-are-used-for-a-wide-variety-of-chemical.jpg"/>
          <p:cNvPicPr>
            <a:picLocks noChangeAspect="1" noChangeArrowheads="1"/>
          </p:cNvPicPr>
          <p:nvPr/>
        </p:nvPicPr>
        <p:blipFill>
          <a:blip r:embed="rId2" cstate="print"/>
          <a:srcRect l="1883" r="54001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952500" y="422275"/>
            <a:ext cx="482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МАСШТАБНЫЕ ИНВЕСТИЦИОННЫЕ ПРОЕКТЫ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13</a:t>
            </a:r>
            <a:endParaRPr lang="ru-RU" sz="6000" b="1" dirty="0">
              <a:solidFill>
                <a:srgbClr val="3D7BB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Прямоугольник 8"/>
          <p:cNvSpPr>
            <a:spLocks noChangeArrowheads="1"/>
          </p:cNvSpPr>
          <p:nvPr/>
        </p:nvSpPr>
        <p:spPr bwMode="auto">
          <a:xfrm>
            <a:off x="2520950" y="1260475"/>
            <a:ext cx="5400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ПРЕДОСТАВЛЕНИЕ ЗЕМЕЛЬНОГО УЧАСТКА В АРЕНДУ</a:t>
            </a:r>
          </a:p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БЕЗ ПРОВЕДЕНИЯ ТОРГОВ ЮРИДИЧЕСКИМ ЛИЦАМ ДЛЯ РЕАЛИЗАЦИИ МАСШТАБНЫХ ИНВЕСТИЦИОННЫХ ПРОЕКТОВ</a:t>
            </a:r>
          </a:p>
        </p:txBody>
      </p:sp>
      <p:sp>
        <p:nvSpPr>
          <p:cNvPr id="20489" name="Прямоугольник 30"/>
          <p:cNvSpPr>
            <a:spLocks noChangeArrowheads="1"/>
          </p:cNvSpPr>
          <p:nvPr/>
        </p:nvSpPr>
        <p:spPr bwMode="auto">
          <a:xfrm>
            <a:off x="2806700" y="2433638"/>
            <a:ext cx="49990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проекты предполагают строительство новых объектов на территории области</a:t>
            </a:r>
          </a:p>
          <a:p>
            <a:pPr>
              <a:lnSpc>
                <a:spcPct val="80000"/>
              </a:lnSpc>
            </a:pPr>
            <a:endParaRPr lang="en-US" sz="8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объем капитальных вложений – более 100 млн и (или) создание более 100 рабочих мест с размером среднемесячной з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 работников не ниже размера среднемесячной з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работников по соответствующему виду экономической деятельности в области за последний утвержденный Федеральной службой государственной статистики год</a:t>
            </a:r>
          </a:p>
          <a:p>
            <a:pPr>
              <a:lnSpc>
                <a:spcPct val="80000"/>
              </a:lnSpc>
            </a:pPr>
            <a:endParaRPr lang="en-US" sz="8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соответствие стратегически важному для развития области виду экономической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3825" y="2300288"/>
            <a:ext cx="5214938" cy="227171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20491" name="Прямоугольник 32"/>
          <p:cNvSpPr>
            <a:spLocks noChangeArrowheads="1"/>
          </p:cNvSpPr>
          <p:nvPr/>
        </p:nvSpPr>
        <p:spPr bwMode="auto">
          <a:xfrm>
            <a:off x="2806700" y="2114550"/>
            <a:ext cx="887413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0492" name="Прямоугольник 14"/>
          <p:cNvSpPr>
            <a:spLocks noChangeArrowheads="1"/>
          </p:cNvSpPr>
          <p:nvPr/>
        </p:nvSpPr>
        <p:spPr bwMode="auto">
          <a:xfrm>
            <a:off x="8504238" y="1331913"/>
            <a:ext cx="20891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>
                <a:latin typeface="Calibri" pitchFamily="34" charset="0"/>
              </a:rPr>
              <a:t>В 2015-2016 гг. рассмотрены</a:t>
            </a:r>
            <a:endParaRPr lang="en-US" sz="160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latin typeface="Calibri" pitchFamily="34" charset="0"/>
              </a:rPr>
              <a:t>6 проектов</a:t>
            </a:r>
            <a:r>
              <a:rPr lang="ru-RU" sz="1600">
                <a:latin typeface="Calibri" pitchFamily="34" charset="0"/>
              </a:rPr>
              <a:t>:</a:t>
            </a:r>
          </a:p>
        </p:txBody>
      </p:sp>
      <p:pic>
        <p:nvPicPr>
          <p:cNvPr id="20493" name="Picture 9" descr="Z:\Общие документы\Презентации\2017_01_16_Промышленность_ОАК\work\logo.gif.png"/>
          <p:cNvPicPr>
            <a:picLocks noChangeAspect="1" noChangeArrowheads="1"/>
          </p:cNvPicPr>
          <p:nvPr/>
        </p:nvPicPr>
        <p:blipFill>
          <a:blip r:embed="rId3" cstate="print"/>
          <a:srcRect r="77100"/>
          <a:stretch>
            <a:fillRect/>
          </a:stretch>
        </p:blipFill>
        <p:spPr bwMode="auto">
          <a:xfrm>
            <a:off x="8423275" y="219710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Прямоугольник 16"/>
          <p:cNvSpPr>
            <a:spLocks noChangeArrowheads="1"/>
          </p:cNvSpPr>
          <p:nvPr/>
        </p:nvSpPr>
        <p:spPr bwMode="auto">
          <a:xfrm>
            <a:off x="9001125" y="2197100"/>
            <a:ext cx="1800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ЗАО  «Череповецкий фанерно-мебельный комбинат»</a:t>
            </a:r>
          </a:p>
        </p:txBody>
      </p:sp>
      <p:sp>
        <p:nvSpPr>
          <p:cNvPr id="20495" name="Прямоугольник 17"/>
          <p:cNvSpPr>
            <a:spLocks noChangeArrowheads="1"/>
          </p:cNvSpPr>
          <p:nvPr/>
        </p:nvSpPr>
        <p:spPr bwMode="auto">
          <a:xfrm>
            <a:off x="8929688" y="3028950"/>
            <a:ext cx="18716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Племенной 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завод-колхоз </a:t>
            </a:r>
          </a:p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«Аврора»</a:t>
            </a:r>
          </a:p>
        </p:txBody>
      </p:sp>
      <p:sp>
        <p:nvSpPr>
          <p:cNvPr id="20496" name="Прямоугольник 18"/>
          <p:cNvSpPr>
            <a:spLocks noChangeArrowheads="1"/>
          </p:cNvSpPr>
          <p:nvPr/>
        </p:nvSpPr>
        <p:spPr bwMode="auto">
          <a:xfrm>
            <a:off x="8437563" y="4402138"/>
            <a:ext cx="22923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и другие…</a:t>
            </a:r>
          </a:p>
        </p:txBody>
      </p:sp>
      <p:sp>
        <p:nvSpPr>
          <p:cNvPr id="20497" name="Rectangle 2"/>
          <p:cNvSpPr>
            <a:spLocks noChangeArrowheads="1"/>
          </p:cNvSpPr>
          <p:nvPr/>
        </p:nvSpPr>
        <p:spPr bwMode="auto">
          <a:xfrm>
            <a:off x="1409700" y="5054600"/>
            <a:ext cx="91043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Шарапова София Альбертовна,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инвестиционной и внешнеэкономической деятельности</a:t>
            </a: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Департамента экономического развития Вологодской области</a:t>
            </a:r>
            <a:endParaRPr lang="ru-RU" sz="1400">
              <a:latin typeface="Calibri" pitchFamily="34" charset="0"/>
              <a:sym typeface="Wingdings" pitchFamily="2" charset="2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705, тел. 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(8172)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23-01-96 (доб. 0723),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SharapovaSA@gov35.ru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20498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4" cstate="print"/>
          <a:srcRect t="10953"/>
          <a:stretch>
            <a:fillRect/>
          </a:stretch>
        </p:blipFill>
        <p:spPr bwMode="auto">
          <a:xfrm>
            <a:off x="454025" y="5076825"/>
            <a:ext cx="9985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Рисунок 19" descr="108478340_w640_h2048_ikonka_kruglaya_zern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4863" y="2916238"/>
            <a:ext cx="647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3" descr="Z:\Общие документы\Презентации\2017_01_16_Промышленность_ОАК\work\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538" y="3676650"/>
            <a:ext cx="9080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Прямоугольник 17"/>
          <p:cNvSpPr>
            <a:spLocks noChangeArrowheads="1"/>
          </p:cNvSpPr>
          <p:nvPr/>
        </p:nvSpPr>
        <p:spPr bwMode="auto">
          <a:xfrm>
            <a:off x="9001125" y="3852863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ООО «Белозерсклес»</a:t>
            </a:r>
            <a:endParaRPr lang="ru-RU" sz="14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8"/>
          <p:cNvSpPr>
            <a:spLocks noChangeArrowheads="1"/>
          </p:cNvSpPr>
          <p:nvPr/>
        </p:nvSpPr>
        <p:spPr bwMode="auto">
          <a:xfrm>
            <a:off x="1007889" y="373063"/>
            <a:ext cx="7777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ФЕДЕРАЛЬНЫЙ ФОНД </a:t>
            </a:r>
            <a:r>
              <a:rPr lang="ru-RU" sz="2000" dirty="0">
                <a:latin typeface="Calibri" pitchFamily="34" charset="0"/>
              </a:rPr>
              <a:t>РАЗВИТИЯ ПРОМЫШЛЕННОСТИ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59544" y="1620538"/>
          <a:ext cx="4701920" cy="406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1296715"/>
                <a:gridCol w="1677013"/>
              </a:tblGrid>
              <a:tr h="4184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Сумма займа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Срок займа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Бюджет проекта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  <a:tr h="41846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D7BB9"/>
                          </a:solidFill>
                          <a:latin typeface="Calibri" pitchFamily="34" charset="0"/>
                        </a:rPr>
                        <a:t>1.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ПРОЕКТЫ РАЗВИТИЯ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8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50-300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  <a:tr h="41846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D7BB9"/>
                          </a:solidFill>
                          <a:latin typeface="Calibri" pitchFamily="34" charset="0"/>
                        </a:rPr>
                        <a:t>2.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ПРОЕКТЫ КОНСОРЦИУМОВ</a:t>
                      </a:r>
                      <a:endParaRPr lang="ru-RU" sz="1400" dirty="0" smtClean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100-500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лет</a:t>
                      </a: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  <a:tr h="418467">
                <a:tc gridSpan="3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solidFill>
                            <a:srgbClr val="3D7BB9"/>
                          </a:solidFill>
                          <a:latin typeface="Calibri" pitchFamily="34" charset="0"/>
                        </a:rPr>
                        <a:t>3.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СТАНКОСТРОЕНИЕ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50-500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лет</a:t>
                      </a: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71,5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  <a:tr h="41846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D7BB9"/>
                          </a:solidFill>
                          <a:latin typeface="Calibri" pitchFamily="34" charset="0"/>
                        </a:rPr>
                        <a:t>4.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ЛИЗИНГОВЫЕ ПРОЕКТЫ</a:t>
                      </a:r>
                      <a:endParaRPr lang="ru-RU" sz="1400" dirty="0" smtClean="0"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5-250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лет</a:t>
                      </a: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от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млн руб.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3D7BB9"/>
                    </a:solidFill>
                  </a:tcPr>
                </a:tc>
              </a:tr>
            </a:tbl>
          </a:graphicData>
        </a:graphic>
      </p:graphicFrame>
      <p:sp>
        <p:nvSpPr>
          <p:cNvPr id="21551" name="Прямоугольник 36"/>
          <p:cNvSpPr>
            <a:spLocks noChangeArrowheads="1"/>
          </p:cNvSpPr>
          <p:nvPr/>
        </p:nvSpPr>
        <p:spPr bwMode="auto">
          <a:xfrm>
            <a:off x="5615757" y="1714525"/>
            <a:ext cx="482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"/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Подано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заявок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на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902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</a:p>
          <a:p>
            <a:pPr>
              <a:buFont typeface="Wingdings" pitchFamily="2" charset="2"/>
              <a:buChar char=""/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Одобрена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заявка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на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500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млн руб.</a:t>
            </a:r>
          </a:p>
          <a:p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Основная причина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 –</a:t>
            </a:r>
          </a:p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маленький бюджет проектов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72882" y="1506563"/>
            <a:ext cx="4968875" cy="1655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53" name="Прямоугольник 38"/>
          <p:cNvSpPr>
            <a:spLocks noChangeArrowheads="1"/>
          </p:cNvSpPr>
          <p:nvPr/>
        </p:nvSpPr>
        <p:spPr bwMode="auto">
          <a:xfrm>
            <a:off x="5976119" y="1260500"/>
            <a:ext cx="23066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2015-2016 годы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7704907" y="3233763"/>
            <a:ext cx="576262" cy="649287"/>
          </a:xfrm>
          <a:prstGeom prst="downArrow">
            <a:avLst>
              <a:gd name="adj1" fmla="val 61367"/>
              <a:gd name="adj2" fmla="val 6047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55" name="Прямоугольник 44"/>
          <p:cNvSpPr>
            <a:spLocks noChangeArrowheads="1"/>
          </p:cNvSpPr>
          <p:nvPr/>
        </p:nvSpPr>
        <p:spPr bwMode="auto">
          <a:xfrm>
            <a:off x="5544319" y="4170388"/>
            <a:ext cx="48974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</a:t>
            </a:r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Создание </a:t>
            </a:r>
            <a:r>
              <a:rPr lang="ru-RU" sz="2000">
                <a:latin typeface="Calibri" pitchFamily="34" charset="0"/>
              </a:rPr>
              <a:t>Государственного фонда  развития промышленности Вологодской области на базе АУ ВО «Бизнес-инкубатор»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</a:t>
            </a:r>
            <a:r>
              <a:rPr lang="ru-RU" sz="2000">
                <a:latin typeface="Calibri" pitchFamily="34" charset="0"/>
              </a:rPr>
              <a:t> Снижение минимальной суммы займа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до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20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млн руб.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472882" y="3954488"/>
            <a:ext cx="4968875" cy="17287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57" name="Прямоугольник 46"/>
          <p:cNvSpPr>
            <a:spLocks noChangeArrowheads="1"/>
          </p:cNvSpPr>
          <p:nvPr/>
        </p:nvSpPr>
        <p:spPr bwMode="auto">
          <a:xfrm>
            <a:off x="6049144" y="3708425"/>
            <a:ext cx="13843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2017 год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21558" name="TextBox 12"/>
          <p:cNvSpPr txBox="1">
            <a:spLocks noChangeArrowheads="1"/>
          </p:cNvSpPr>
          <p:nvPr/>
        </p:nvSpPr>
        <p:spPr bwMode="auto">
          <a:xfrm>
            <a:off x="288107" y="1044476"/>
            <a:ext cx="4679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</a:rPr>
              <a:t>Процентная ставка – 5% годовых</a:t>
            </a: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14</a:t>
            </a:r>
            <a:endParaRPr lang="ru-RU" sz="6000" b="1" dirty="0">
              <a:solidFill>
                <a:srgbClr val="3D7B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"/>
          <p:cNvSpPr>
            <a:spLocks noChangeArrowheads="1"/>
          </p:cNvSpPr>
          <p:nvPr/>
        </p:nvSpPr>
        <p:spPr bwMode="auto">
          <a:xfrm>
            <a:off x="952500" y="422275"/>
            <a:ext cx="9504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СОЗДАНИЕ ГОСУДАРСТВЕННОГО ФОНДА РАЗВИТИЯ ПРОМЫШЛЕННОСТИ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2975" y="1116013"/>
            <a:ext cx="6048375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</a:t>
            </a:r>
            <a:endParaRPr lang="ru-RU" sz="6000" b="1" dirty="0">
              <a:solidFill>
                <a:srgbClr val="C0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03763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Прямоугольник 41"/>
          <p:cNvSpPr>
            <a:spLocks noChangeArrowheads="1"/>
          </p:cNvSpPr>
          <p:nvPr/>
        </p:nvSpPr>
        <p:spPr bwMode="auto">
          <a:xfrm>
            <a:off x="5316538" y="1825625"/>
            <a:ext cx="26431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20-100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5172075" y="1476375"/>
            <a:ext cx="1852613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Сумма займа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8" name="Прямоугольник 43"/>
          <p:cNvSpPr>
            <a:spLocks noChangeArrowheads="1"/>
          </p:cNvSpPr>
          <p:nvPr/>
        </p:nvSpPr>
        <p:spPr bwMode="auto">
          <a:xfrm>
            <a:off x="8175625" y="1476375"/>
            <a:ext cx="1368425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Срок займа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2537" name="Прямоугольник 41"/>
          <p:cNvSpPr>
            <a:spLocks noChangeArrowheads="1"/>
          </p:cNvSpPr>
          <p:nvPr/>
        </p:nvSpPr>
        <p:spPr bwMode="auto">
          <a:xfrm>
            <a:off x="5316538" y="3008313"/>
            <a:ext cx="22113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40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5172075" y="2657475"/>
            <a:ext cx="2068513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Бюджет проекта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2539" name="Прямоугольник 41"/>
          <p:cNvSpPr>
            <a:spLocks noChangeArrowheads="1"/>
          </p:cNvSpPr>
          <p:nvPr/>
        </p:nvSpPr>
        <p:spPr bwMode="auto">
          <a:xfrm>
            <a:off x="8320088" y="1827213"/>
            <a:ext cx="15128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5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8175625" y="2638425"/>
            <a:ext cx="1368425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Ставка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2541" name="Прямоугольник 41"/>
          <p:cNvSpPr>
            <a:spLocks noChangeArrowheads="1"/>
          </p:cNvSpPr>
          <p:nvPr/>
        </p:nvSpPr>
        <p:spPr bwMode="auto">
          <a:xfrm>
            <a:off x="8320088" y="2989263"/>
            <a:ext cx="187166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5%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годовых</a:t>
            </a:r>
            <a:endParaRPr lang="ru-RU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546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 dirty="0">
                <a:latin typeface="Calibri" pitchFamily="34" charset="0"/>
              </a:rPr>
              <a:t>г. Вологда, ул. Герцена, 27, </a:t>
            </a:r>
            <a:r>
              <a:rPr lang="ru-RU" sz="1400" dirty="0" err="1">
                <a:latin typeface="Calibri" pitchFamily="34" charset="0"/>
              </a:rPr>
              <a:t>каб</a:t>
            </a:r>
            <a:r>
              <a:rPr lang="ru-RU" sz="1400" dirty="0">
                <a:latin typeface="Calibri" pitchFamily="34" charset="0"/>
              </a:rPr>
              <a:t>. 718,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тел. (8172) 23-01-98 (</a:t>
            </a:r>
            <a:r>
              <a:rPr lang="ru-RU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доб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. 0738),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</a:rPr>
              <a:t>GolovinaES@gov35.ru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547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480720" y="3852217"/>
            <a:ext cx="4248547" cy="6480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площадка</a:t>
            </a:r>
          </a:p>
          <a:p>
            <a:pPr algn="l"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Calibri" pitchFamily="34" charset="0"/>
              </a:rPr>
              <a:t>БИЗНЕС-ИНКУБАТОР</a:t>
            </a:r>
            <a:endParaRPr lang="ru-RU" sz="3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50" name="Рисунок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981" y="3708772"/>
            <a:ext cx="862782" cy="891342"/>
          </a:xfrm>
          <a:prstGeom prst="flowChartConnector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" name="Picture 8" descr="Z:\Общие документы\Презентации\2017_01_16_Промышленность_ОАК\work\587f56a7f2e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6013"/>
            <a:ext cx="4987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305550" y="1257300"/>
            <a:ext cx="40640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РЕГИОНАЛЬНЫЙ УРОВЕНЬ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87338" y="373063"/>
            <a:ext cx="7777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ПРАВОВОЕ РЕГУЛИРОВАНИЕ ПРОМЫШЛЕННОЙ ДЕЯТЕЛЬНОСТИ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124" name="Прямоугольник 14"/>
          <p:cNvSpPr>
            <a:spLocks noChangeArrowheads="1"/>
          </p:cNvSpPr>
          <p:nvPr/>
        </p:nvSpPr>
        <p:spPr bwMode="auto">
          <a:xfrm>
            <a:off x="2008188" y="2628900"/>
            <a:ext cx="3105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«О ПРОМЫШЛЕННОЙ ПОЛИТИКЕ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В РОССИЙСКОЙ ФЕДЕРАЦИИ»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96988" y="1247775"/>
            <a:ext cx="4314825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ФЕДЕРАЛЬНЫЙ УРОВЕНЬ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6" name="Picture 2" descr="Z:\Общие документы\Презентации\2017_01_16_Промышленность_ОАК\work\200px-Coat_of_arms_of_Vologda_oblast.svg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673725" y="1179513"/>
            <a:ext cx="5905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 descr="Z:\Общие документы\Презентации\2017_01_16_Промышленность_ОАК\work\Coat_of_Arms_of_the_Russian_Fede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177925"/>
            <a:ext cx="6334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928688" y="2185988"/>
            <a:ext cx="4319587" cy="1512887"/>
          </a:xfrm>
          <a:prstGeom prst="rect">
            <a:avLst/>
          </a:prstGeom>
          <a:noFill/>
          <a:ln>
            <a:solidFill>
              <a:srgbClr val="3D7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9" name="Прямоугольник 23"/>
          <p:cNvSpPr>
            <a:spLocks noChangeArrowheads="1"/>
          </p:cNvSpPr>
          <p:nvPr/>
        </p:nvSpPr>
        <p:spPr bwMode="auto">
          <a:xfrm>
            <a:off x="1071563" y="2009775"/>
            <a:ext cx="19907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закон </a:t>
            </a:r>
            <a:endParaRPr lang="ru-RU" sz="1600">
              <a:solidFill>
                <a:srgbClr val="3D7BB9"/>
              </a:solidFill>
            </a:endParaRPr>
          </a:p>
        </p:txBody>
      </p:sp>
      <p:sp>
        <p:nvSpPr>
          <p:cNvPr id="5130" name="Прямоугольник 26"/>
          <p:cNvSpPr>
            <a:spLocks noChangeArrowheads="1"/>
          </p:cNvSpPr>
          <p:nvPr/>
        </p:nvSpPr>
        <p:spPr bwMode="auto">
          <a:xfrm>
            <a:off x="2024063" y="3127375"/>
            <a:ext cx="1754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 488-ФЗ от 31.12.2014</a:t>
            </a:r>
            <a:endParaRPr lang="ru-RU" sz="1200">
              <a:solidFill>
                <a:srgbClr val="3D7BB9"/>
              </a:solidFill>
            </a:endParaRPr>
          </a:p>
        </p:txBody>
      </p:sp>
      <p:sp>
        <p:nvSpPr>
          <p:cNvPr id="5131" name="Прямоугольник 27"/>
          <p:cNvSpPr>
            <a:spLocks noChangeArrowheads="1"/>
          </p:cNvSpPr>
          <p:nvPr/>
        </p:nvSpPr>
        <p:spPr bwMode="auto">
          <a:xfrm>
            <a:off x="7056438" y="2628900"/>
            <a:ext cx="3105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«О ПРОМЫШЛЕННОЙ ПОЛИТИКЕ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НА ТЕРРИТОРИИ ОБЛАСТИ»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76938" y="2185988"/>
            <a:ext cx="4319587" cy="1512887"/>
          </a:xfrm>
          <a:prstGeom prst="rect">
            <a:avLst/>
          </a:prstGeom>
          <a:noFill/>
          <a:ln>
            <a:solidFill>
              <a:srgbClr val="3D7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3" name="Прямоугольник 29"/>
          <p:cNvSpPr>
            <a:spLocks noChangeArrowheads="1"/>
          </p:cNvSpPr>
          <p:nvPr/>
        </p:nvSpPr>
        <p:spPr bwMode="auto">
          <a:xfrm>
            <a:off x="6121400" y="2009775"/>
            <a:ext cx="26336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Закон Вологодской области 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5134" name="Picture 4" descr="Z:\Общие документы\Презентации\2017_01_16_Промышленность_ОАК\work\note3.pn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1011238" y="2393950"/>
            <a:ext cx="110013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4" descr="Z:\Общие документы\Презентации\2017_01_16_Промышленность_ОАК\work\note3.pn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6029325" y="2390775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Прямоугольник 31"/>
          <p:cNvSpPr>
            <a:spLocks noChangeArrowheads="1"/>
          </p:cNvSpPr>
          <p:nvPr/>
        </p:nvSpPr>
        <p:spPr bwMode="auto">
          <a:xfrm>
            <a:off x="7061200" y="3127375"/>
            <a:ext cx="182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 3945-ОЗ от 28.04.2016</a:t>
            </a:r>
            <a:endParaRPr lang="ru-RU" sz="1200">
              <a:solidFill>
                <a:srgbClr val="3D7BB9"/>
              </a:solidFill>
            </a:endParaRPr>
          </a:p>
        </p:txBody>
      </p:sp>
      <p:sp>
        <p:nvSpPr>
          <p:cNvPr id="5137" name="Прямоугольник 18"/>
          <p:cNvSpPr>
            <a:spLocks noChangeArrowheads="1"/>
          </p:cNvSpPr>
          <p:nvPr/>
        </p:nvSpPr>
        <p:spPr bwMode="auto">
          <a:xfrm>
            <a:off x="1993900" y="4183063"/>
            <a:ext cx="29749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РАЗВИТИЕ ПРОМЫШЛЕННОСТИ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И ПОВЫШЕНИЕ ЕЕ КОНКУРЕНТОСПОСОБНОСТИ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5138" name="Прямоугольник 21"/>
          <p:cNvSpPr>
            <a:spLocks noChangeArrowheads="1"/>
          </p:cNvSpPr>
          <p:nvPr/>
        </p:nvSpPr>
        <p:spPr bwMode="auto">
          <a:xfrm>
            <a:off x="1993900" y="3924300"/>
            <a:ext cx="265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Государственная программа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5139" name="Picture 4" descr="Z:\Общие документы\Презентации\2017_01_16_Промышленность_ОАК\work\document-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2200" y="3954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Прямоугольник 50"/>
          <p:cNvSpPr>
            <a:spLocks noChangeArrowheads="1"/>
          </p:cNvSpPr>
          <p:nvPr/>
        </p:nvSpPr>
        <p:spPr bwMode="auto">
          <a:xfrm>
            <a:off x="7024688" y="4183063"/>
            <a:ext cx="29749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«ЭКОНОМИЧЕСКОЕ РАЗВИТИЕ ВОЛОГОДСКОЙ ОБЛАСТИ 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НА 2014-2020 ГОДЫ»</a:t>
            </a:r>
          </a:p>
        </p:txBody>
      </p:sp>
      <p:sp>
        <p:nvSpPr>
          <p:cNvPr id="5141" name="Прямоугольник 51"/>
          <p:cNvSpPr>
            <a:spLocks noChangeArrowheads="1"/>
          </p:cNvSpPr>
          <p:nvPr/>
        </p:nvSpPr>
        <p:spPr bwMode="auto">
          <a:xfrm>
            <a:off x="7024688" y="3924300"/>
            <a:ext cx="265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Государственная программа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5142" name="Picture 4" descr="Z:\Общие документы\Презентации\2017_01_16_Промышленность_ОАК\work\document-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2988" y="3954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Прямоугольник 54"/>
          <p:cNvSpPr>
            <a:spLocks noChangeArrowheads="1"/>
          </p:cNvSpPr>
          <p:nvPr/>
        </p:nvSpPr>
        <p:spPr bwMode="auto">
          <a:xfrm>
            <a:off x="1992313" y="4860925"/>
            <a:ext cx="1576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 подпрограмм</a:t>
            </a:r>
            <a:endParaRPr lang="ru-RU" sz="1600" b="1">
              <a:solidFill>
                <a:srgbClr val="3D7BB9"/>
              </a:solidFill>
            </a:endParaRPr>
          </a:p>
        </p:txBody>
      </p:sp>
      <p:sp>
        <p:nvSpPr>
          <p:cNvPr id="5144" name="Прямоугольник 70"/>
          <p:cNvSpPr>
            <a:spLocks noChangeArrowheads="1"/>
          </p:cNvSpPr>
          <p:nvPr/>
        </p:nvSpPr>
        <p:spPr bwMode="auto">
          <a:xfrm>
            <a:off x="7023100" y="4860925"/>
            <a:ext cx="167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 подпрограмм</a:t>
            </a:r>
            <a:endParaRPr lang="ru-RU" sz="1600" b="1">
              <a:solidFill>
                <a:srgbClr val="3D7BB9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976938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1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408738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2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842125" y="5221288"/>
            <a:ext cx="358775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3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272338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4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705725" y="5221288"/>
            <a:ext cx="358775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5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8137525" y="5221288"/>
            <a:ext cx="360363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8569325" y="5221288"/>
            <a:ext cx="360363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7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001125" y="5221288"/>
            <a:ext cx="360363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8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447213" y="5221288"/>
            <a:ext cx="346075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9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864725" y="5221288"/>
            <a:ext cx="360363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10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36625" y="5221288"/>
            <a:ext cx="360363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68425" y="5221288"/>
            <a:ext cx="360363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01813" y="5221288"/>
            <a:ext cx="358775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3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232025" y="5221288"/>
            <a:ext cx="360363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665413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5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097213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29013" y="5221288"/>
            <a:ext cx="360362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7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960813" y="5221288"/>
            <a:ext cx="360362" cy="36036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ChangeArrowheads="1"/>
          </p:cNvSpPr>
          <p:nvPr/>
        </p:nvSpPr>
        <p:spPr bwMode="auto">
          <a:xfrm>
            <a:off x="952500" y="422275"/>
            <a:ext cx="9504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СПЕЦИАЛЬНЫЙ ИНВЕСТИЦИОННЫЙ КОНТРАКТ − </a:t>
            </a: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СПИК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6013"/>
            <a:ext cx="10801350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16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3557" name="Picture 7" descr="Z:\Общие документы\Презентации\2017_01_16_Промышленность_ОАК\work\shutterstock_73290592.jpg"/>
          <p:cNvPicPr>
            <a:picLocks noChangeAspect="1" noChangeArrowheads="1"/>
          </p:cNvPicPr>
          <p:nvPr/>
        </p:nvPicPr>
        <p:blipFill>
          <a:blip r:embed="rId2" cstate="print"/>
          <a:srcRect l="6921" r="49255"/>
          <a:stretch>
            <a:fillRect/>
          </a:stretch>
        </p:blipFill>
        <p:spPr bwMode="auto">
          <a:xfrm>
            <a:off x="0" y="1116013"/>
            <a:ext cx="27368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36850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952750" y="4376738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23560" name="Прямоугольник 24"/>
          <p:cNvSpPr>
            <a:spLocks noChangeArrowheads="1"/>
          </p:cNvSpPr>
          <p:nvPr/>
        </p:nvSpPr>
        <p:spPr bwMode="auto">
          <a:xfrm>
            <a:off x="3962400" y="4346575"/>
            <a:ext cx="3179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+ 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54863" y="436721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23562" name="Прямоугольник 26"/>
          <p:cNvSpPr>
            <a:spLocks noChangeArrowheads="1"/>
          </p:cNvSpPr>
          <p:nvPr/>
        </p:nvSpPr>
        <p:spPr bwMode="auto">
          <a:xfrm>
            <a:off x="8786813" y="4362450"/>
            <a:ext cx="19669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3563" name="Прямоугольник 41"/>
          <p:cNvSpPr>
            <a:spLocks noChangeArrowheads="1"/>
          </p:cNvSpPr>
          <p:nvPr/>
        </p:nvSpPr>
        <p:spPr bwMode="auto">
          <a:xfrm>
            <a:off x="8323263" y="1763713"/>
            <a:ext cx="21177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750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43"/>
          <p:cNvSpPr>
            <a:spLocks noChangeArrowheads="1"/>
          </p:cNvSpPr>
          <p:nvPr/>
        </p:nvSpPr>
        <p:spPr bwMode="auto">
          <a:xfrm>
            <a:off x="8137525" y="1404938"/>
            <a:ext cx="2282825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Мин. объем инвестиций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3565" name="Прямоугольник 30"/>
          <p:cNvSpPr>
            <a:spLocks noChangeArrowheads="1"/>
          </p:cNvSpPr>
          <p:nvPr/>
        </p:nvSpPr>
        <p:spPr bwMode="auto">
          <a:xfrm>
            <a:off x="3262313" y="3562350"/>
            <a:ext cx="6026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создание или модернизация промышленного производства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внедрение наилучших доступных технологий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освоение производства промышленной продукции, не имеющей аналогов в РФ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8488" y="3429000"/>
            <a:ext cx="5718175" cy="711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23567" name="Прямоугольник 32"/>
          <p:cNvSpPr>
            <a:spLocks noChangeArrowheads="1"/>
          </p:cNvSpPr>
          <p:nvPr/>
        </p:nvSpPr>
        <p:spPr bwMode="auto">
          <a:xfrm>
            <a:off x="3281363" y="3243263"/>
            <a:ext cx="1150937" cy="3381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Типы СПИК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3568" name="Прямоугольник 17"/>
          <p:cNvSpPr>
            <a:spLocks noChangeArrowheads="1"/>
          </p:cNvSpPr>
          <p:nvPr/>
        </p:nvSpPr>
        <p:spPr bwMode="auto">
          <a:xfrm>
            <a:off x="3024188" y="1303338"/>
            <a:ext cx="46799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СОГЛАШЕНИЕ МЕЖДУ ИНВЕСТОРОМ И РФ / СУБЪЕКТОМ РФ / МУН. ОБРАЗОВАНИЕМ,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В КОТОРОМ ФИКСИРУЮТСЯ:</a:t>
            </a:r>
          </a:p>
          <a:p>
            <a:pPr>
              <a:lnSpc>
                <a:spcPct val="80000"/>
              </a:lnSpc>
            </a:pPr>
            <a:endParaRPr lang="ru-RU" sz="8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обязательства РФ / субъекта РФ / мун. образования гарантировать стабильность налоговых и регуляторных условий и осуществить меры стимулирования деятельности в сфере промышленности</a:t>
            </a:r>
          </a:p>
          <a:p>
            <a:pPr>
              <a:lnSpc>
                <a:spcPct val="80000"/>
              </a:lnSpc>
            </a:pPr>
            <a:endParaRPr lang="ru-RU" sz="8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обязательства инвестора создать (модернизировать)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и освоить производство промышленной продукции</a:t>
            </a:r>
          </a:p>
        </p:txBody>
      </p:sp>
      <p:sp>
        <p:nvSpPr>
          <p:cNvPr id="23569" name="Прямоугольник 41"/>
          <p:cNvSpPr>
            <a:spLocks noChangeArrowheads="1"/>
          </p:cNvSpPr>
          <p:nvPr/>
        </p:nvSpPr>
        <p:spPr bwMode="auto">
          <a:xfrm>
            <a:off x="8137525" y="2709863"/>
            <a:ext cx="23034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срок выхода проекта на операционную прибыль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лет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(но не более 10 лет)</a:t>
            </a:r>
            <a:endParaRPr lang="ru-RU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43"/>
          <p:cNvSpPr>
            <a:spLocks noChangeArrowheads="1"/>
          </p:cNvSpPr>
          <p:nvPr/>
        </p:nvSpPr>
        <p:spPr bwMode="auto">
          <a:xfrm>
            <a:off x="8137525" y="2351088"/>
            <a:ext cx="2282825" cy="307975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Срок действия СПИК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3571" name="Rectangle 2"/>
          <p:cNvSpPr>
            <a:spLocks noChangeArrowheads="1"/>
          </p:cNvSpPr>
          <p:nvPr/>
        </p:nvSpPr>
        <p:spPr bwMode="auto">
          <a:xfrm>
            <a:off x="1409700" y="5146675"/>
            <a:ext cx="910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Сапогов Александр Олегович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1200">
                <a:latin typeface="Calibri" pitchFamily="34" charset="0"/>
              </a:rPr>
              <a:t>начальник управления инвестиционной и внешнеэкономической деятельности Департамента экономического развития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г. Вологда, ул. Герцена, 27, каб. 707, тел. (8172) 23-01-96 (доб. 0703), e-mail: </a:t>
            </a:r>
            <a:r>
              <a:rPr lang="en-US" sz="1400">
                <a:latin typeface="Calibri" pitchFamily="34" charset="0"/>
              </a:rPr>
              <a:t>SapogovAO@gov35.ru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3572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952500" y="306388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ЧЕРЕПОВЕЦ КАК ТЕРРИТОРИЯ ОПЕРЕЖАЮЩЕГО СОЦИАЛЬНО-ЭКОНОМИЧЕСКОГО РАЗВИТИЯ (ТОСЭР)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6013"/>
            <a:ext cx="10801350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0" y="100013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17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7525" y="354013"/>
            <a:ext cx="2663825" cy="5032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latin typeface="Calibri" pitchFamily="34" charset="0"/>
              </a:rPr>
              <a:t>Заявка – на рассмотрении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dirty="0">
                <a:latin typeface="Calibri" pitchFamily="34" charset="0"/>
              </a:rPr>
              <a:t>в Минэкономразвития РФ</a:t>
            </a:r>
          </a:p>
        </p:txBody>
      </p:sp>
      <p:sp>
        <p:nvSpPr>
          <p:cNvPr id="24582" name="Прямоугольник 12"/>
          <p:cNvSpPr>
            <a:spLocks noChangeArrowheads="1"/>
          </p:cNvSpPr>
          <p:nvPr/>
        </p:nvSpPr>
        <p:spPr bwMode="auto">
          <a:xfrm>
            <a:off x="2684463" y="1458913"/>
            <a:ext cx="4386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НАЛОГОВЫЕ ЛЬГОТЫ ДЛЯ РЕЗИДЕНТОВ ТОСЭР: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08288" y="1941513"/>
          <a:ext cx="4392488" cy="259228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59447">
                  <a:extLst>
                    <a:ext uri="{9D8B030D-6E8A-4147-A177-3AD203B41FA5}"/>
                  </a:extLst>
                </a:gridCol>
                <a:gridCol w="1148865">
                  <a:extLst>
                    <a:ext uri="{9D8B030D-6E8A-4147-A177-3AD203B41FA5}"/>
                  </a:extLst>
                </a:gridCol>
                <a:gridCol w="685302"/>
                <a:gridCol w="898874">
                  <a:extLst>
                    <a:ext uri="{9D8B030D-6E8A-4147-A177-3AD203B41FA5}"/>
                  </a:extLst>
                </a:gridCol>
              </a:tblGrid>
              <a:tr h="48536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Вид налога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Стандартная ставка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Ставка для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резидентов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ТОСЭР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4432">
                <a:tc rowSpan="2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Налог на прибыль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1-5 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4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6-10 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24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Налог на имущество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(региональный бюджет)</a:t>
                      </a:r>
                      <a:endParaRPr lang="ru-RU" sz="105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2,2%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1-10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8242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Земельный налог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(местный бюджет)</a:t>
                      </a:r>
                      <a:endParaRPr lang="ru-RU" sz="105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1,5%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1-10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321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Отчисления во внебюджетные фонды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30%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7,6%</a:t>
                      </a:r>
                      <a:r>
                        <a:rPr lang="ru-RU" sz="1400" b="0" i="0" baseline="300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0386" marR="10386" marT="8502" marB="85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1-10 год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4779" marR="747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4608" name="Picture 2" descr="C:\Users\Belov.SO\Desktop\2016_12_26 Сколково\work\Comau_CNH_Industrial_factory_of_the_future.jpg"/>
          <p:cNvPicPr>
            <a:picLocks noChangeAspect="1" noChangeArrowheads="1"/>
          </p:cNvPicPr>
          <p:nvPr/>
        </p:nvPicPr>
        <p:blipFill>
          <a:blip r:embed="rId2" cstate="print"/>
          <a:srcRect l="29868" r="40337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0" name="Rectangle 2"/>
          <p:cNvSpPr>
            <a:spLocks noChangeArrowheads="1"/>
          </p:cNvSpPr>
          <p:nvPr/>
        </p:nvSpPr>
        <p:spPr bwMode="auto">
          <a:xfrm>
            <a:off x="1409700" y="5146675"/>
            <a:ext cx="910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Сапогов Александр Олегович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1200" dirty="0">
                <a:latin typeface="Calibri" pitchFamily="34" charset="0"/>
              </a:rPr>
              <a:t>начальник управления инвестиционной и внешнеэкономической деятельности Департамента экономического развития области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г. Вологда, ул. Герцена, 27, </a:t>
            </a:r>
            <a:r>
              <a:rPr lang="ru-RU" sz="1400" dirty="0" err="1">
                <a:latin typeface="Calibri" pitchFamily="34" charset="0"/>
              </a:rPr>
              <a:t>каб</a:t>
            </a:r>
            <a:r>
              <a:rPr lang="ru-RU" sz="1400" dirty="0">
                <a:latin typeface="Calibri" pitchFamily="34" charset="0"/>
              </a:rPr>
              <a:t>. 707, тел. (8172) 23-01-96 (</a:t>
            </a:r>
            <a:r>
              <a:rPr lang="ru-RU" sz="1400" dirty="0" err="1">
                <a:latin typeface="Calibri" pitchFamily="34" charset="0"/>
              </a:rPr>
              <a:t>доб</a:t>
            </a:r>
            <a:r>
              <a:rPr lang="ru-RU" sz="1400" dirty="0">
                <a:latin typeface="Calibri" pitchFamily="34" charset="0"/>
              </a:rPr>
              <a:t>. 0703),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</a:rPr>
              <a:t>SapogovAO@gov35.ru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4611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Picture 39"/>
          <p:cNvPicPr>
            <a:picLocks noChangeAspect="1" noChangeArrowheads="1"/>
          </p:cNvPicPr>
          <p:nvPr/>
        </p:nvPicPr>
        <p:blipFill>
          <a:blip r:embed="rId4" cstate="print"/>
          <a:srcRect l="4545" r="12270"/>
          <a:stretch>
            <a:fillRect/>
          </a:stretch>
        </p:blipFill>
        <p:spPr bwMode="auto">
          <a:xfrm>
            <a:off x="7206350" y="1980580"/>
            <a:ext cx="3595000" cy="28803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ChangeArrowheads="1"/>
          </p:cNvSpPr>
          <p:nvPr/>
        </p:nvSpPr>
        <p:spPr bwMode="auto">
          <a:xfrm>
            <a:off x="952500" y="422275"/>
            <a:ext cx="576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</a:rPr>
              <a:t>ГИС ПРОМЫШЛЕННОСТИ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6013"/>
            <a:ext cx="10801350" cy="3744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63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18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25605" name="Прямоугольник 30"/>
          <p:cNvSpPr>
            <a:spLocks noChangeArrowheads="1"/>
          </p:cNvSpPr>
          <p:nvPr/>
        </p:nvSpPr>
        <p:spPr bwMode="auto">
          <a:xfrm>
            <a:off x="5113338" y="1500188"/>
            <a:ext cx="53276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ПРОМНАВИГАТОР</a:t>
            </a:r>
          </a:p>
          <a:p>
            <a:pPr>
              <a:lnSpc>
                <a:spcPct val="80000"/>
              </a:lnSpc>
            </a:pPr>
            <a:endParaRPr lang="ru-RU" sz="4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все меры господдержки промышленности в одном месте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единое консультационное окно при поддержке Фонда развития промышленности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электронная подача заявки на получение меры господдержки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ПРОММОНИТОР</a:t>
            </a:r>
          </a:p>
          <a:p>
            <a:pPr>
              <a:lnSpc>
                <a:spcPct val="80000"/>
              </a:lnSpc>
            </a:pPr>
            <a:endParaRPr lang="ru-RU" sz="40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единое окно отчетности для Минпромторга РФ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информация о финансово-экономическом состоянии предприятий промышленности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ПОИСК ПАРТНЕРОВ</a:t>
            </a:r>
          </a:p>
          <a:p>
            <a:pPr>
              <a:lnSpc>
                <a:spcPct val="80000"/>
              </a:lnSpc>
            </a:pPr>
            <a:endParaRPr lang="ru-RU" sz="4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более 600 предприятий, оказывающих существенное влияние на отрасли промышленности, а также регионально-значимые предприятия, в том числе инновационные, институты развития</a:t>
            </a:r>
          </a:p>
          <a:p>
            <a:pPr>
              <a:lnSpc>
                <a:spcPct val="80000"/>
              </a:lnSpc>
            </a:pPr>
            <a:endParaRPr lang="ru-RU" sz="14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606" name="Picture 2" descr="http://www.altsmb.ru/images/GISP.jpg"/>
          <p:cNvPicPr>
            <a:picLocks noChangeAspect="1" noChangeArrowheads="1"/>
          </p:cNvPicPr>
          <p:nvPr/>
        </p:nvPicPr>
        <p:blipFill>
          <a:blip r:embed="rId2" cstate="print"/>
          <a:srcRect l="25249" t="29887" r="27141" b="27917"/>
          <a:stretch>
            <a:fillRect/>
          </a:stretch>
        </p:blipFill>
        <p:spPr bwMode="auto">
          <a:xfrm>
            <a:off x="0" y="1116013"/>
            <a:ext cx="4752975" cy="1728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7" name="Прямоугольник 30"/>
          <p:cNvSpPr>
            <a:spLocks noChangeArrowheads="1"/>
          </p:cNvSpPr>
          <p:nvPr/>
        </p:nvSpPr>
        <p:spPr bwMode="auto">
          <a:xfrm>
            <a:off x="647700" y="3094038"/>
            <a:ext cx="3529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 соответствии с планами Минпромторга РФ государственная информационная система промышленности будет развиваться до 2018 года (в том числе планируется создание Информационного ресурса по НИОКР)</a:t>
            </a:r>
          </a:p>
        </p:txBody>
      </p:sp>
      <p:sp>
        <p:nvSpPr>
          <p:cNvPr id="25608" name="Прямоугольник 18"/>
          <p:cNvSpPr>
            <a:spLocks noChangeArrowheads="1"/>
          </p:cNvSpPr>
          <p:nvPr/>
        </p:nvSpPr>
        <p:spPr bwMode="auto">
          <a:xfrm>
            <a:off x="8169275" y="230188"/>
            <a:ext cx="2200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Calibri" pitchFamily="34" charset="0"/>
              </a:rPr>
              <a:t>gisp.gov.ru</a:t>
            </a:r>
            <a:endParaRPr lang="ru-RU" sz="36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9" name="Прямоугольник 10"/>
          <p:cNvSpPr>
            <a:spLocks noChangeArrowheads="1"/>
          </p:cNvSpPr>
          <p:nvPr/>
        </p:nvSpPr>
        <p:spPr bwMode="auto">
          <a:xfrm>
            <a:off x="647700" y="4162425"/>
            <a:ext cx="34575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На 1 января 2017 года –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1764 участника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России</a:t>
            </a:r>
          </a:p>
        </p:txBody>
      </p:sp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тел. (8172) 23-01-98 (доб. 0738),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GolovinaES@gov35.ru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5611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ChangeArrowheads="1"/>
          </p:cNvSpPr>
          <p:nvPr/>
        </p:nvSpPr>
        <p:spPr bwMode="auto">
          <a:xfrm>
            <a:off x="0" y="0"/>
            <a:ext cx="10801350" cy="900113"/>
          </a:xfrm>
          <a:prstGeom prst="rect">
            <a:avLst/>
          </a:prstGeom>
          <a:solidFill>
            <a:srgbClr val="3D7BB9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7" name="Rectangle 35"/>
          <p:cNvSpPr>
            <a:spLocks noChangeArrowheads="1"/>
          </p:cNvSpPr>
          <p:nvPr/>
        </p:nvSpPr>
        <p:spPr bwMode="auto">
          <a:xfrm>
            <a:off x="0" y="4140820"/>
            <a:ext cx="10801350" cy="1980580"/>
          </a:xfrm>
          <a:prstGeom prst="rect">
            <a:avLst/>
          </a:prstGeom>
          <a:solidFill>
            <a:srgbClr val="3D7BB9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47700" y="4385419"/>
            <a:ext cx="199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vologda-oblast.ru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47700" y="5183931"/>
            <a:ext cx="210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economy.gov35.ru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248150" y="4382244"/>
            <a:ext cx="134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invest35.ru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auto">
          <a:xfrm rot="16200000">
            <a:off x="1981200" y="3509119"/>
            <a:ext cx="0" cy="25209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46113" y="4788644"/>
            <a:ext cx="2738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Официальный портал</a:t>
            </a:r>
          </a:p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Правительства Вологодской области</a:t>
            </a:r>
          </a:p>
        </p:txBody>
      </p:sp>
      <p:sp>
        <p:nvSpPr>
          <p:cNvPr id="26633" name="Line 4"/>
          <p:cNvSpPr>
            <a:spLocks noChangeShapeType="1"/>
          </p:cNvSpPr>
          <p:nvPr/>
        </p:nvSpPr>
        <p:spPr bwMode="auto">
          <a:xfrm rot="16200000">
            <a:off x="1980407" y="4302074"/>
            <a:ext cx="0" cy="2519363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47700" y="5580980"/>
            <a:ext cx="24511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Портал экономического развития Вологодской области</a:t>
            </a:r>
          </a:p>
        </p:txBody>
      </p:sp>
      <p:sp>
        <p:nvSpPr>
          <p:cNvPr id="26635" name="Line 4"/>
          <p:cNvSpPr>
            <a:spLocks noChangeShapeType="1"/>
          </p:cNvSpPr>
          <p:nvPr/>
        </p:nvSpPr>
        <p:spPr bwMode="auto">
          <a:xfrm rot="16200000">
            <a:off x="5545138" y="3545631"/>
            <a:ext cx="0" cy="24479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4248150" y="4785469"/>
            <a:ext cx="186213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Инвестиционный портал</a:t>
            </a:r>
          </a:p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Вологодской области</a:t>
            </a:r>
          </a:p>
        </p:txBody>
      </p:sp>
      <p:sp>
        <p:nvSpPr>
          <p:cNvPr id="26637" name="Oval 26"/>
          <p:cNvSpPr>
            <a:spLocks noChangeArrowheads="1"/>
          </p:cNvSpPr>
          <p:nvPr/>
        </p:nvSpPr>
        <p:spPr bwMode="auto">
          <a:xfrm>
            <a:off x="144463" y="4383831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8" name="Oval 27"/>
          <p:cNvSpPr>
            <a:spLocks noChangeArrowheads="1"/>
          </p:cNvSpPr>
          <p:nvPr/>
        </p:nvSpPr>
        <p:spPr bwMode="auto">
          <a:xfrm>
            <a:off x="207963" y="4447331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sp>
        <p:nvSpPr>
          <p:cNvPr id="26639" name="Oval 28"/>
          <p:cNvSpPr>
            <a:spLocks noChangeArrowheads="1"/>
          </p:cNvSpPr>
          <p:nvPr/>
        </p:nvSpPr>
        <p:spPr bwMode="auto">
          <a:xfrm>
            <a:off x="146050" y="5174406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40" name="Oval 29"/>
          <p:cNvSpPr>
            <a:spLocks noChangeArrowheads="1"/>
          </p:cNvSpPr>
          <p:nvPr/>
        </p:nvSpPr>
        <p:spPr bwMode="auto">
          <a:xfrm>
            <a:off x="209550" y="5237906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sp>
        <p:nvSpPr>
          <p:cNvPr id="26641" name="Oval 32"/>
          <p:cNvSpPr>
            <a:spLocks noChangeArrowheads="1"/>
          </p:cNvSpPr>
          <p:nvPr/>
        </p:nvSpPr>
        <p:spPr bwMode="auto">
          <a:xfrm>
            <a:off x="3743325" y="4372719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42" name="Oval 33"/>
          <p:cNvSpPr>
            <a:spLocks noChangeArrowheads="1"/>
          </p:cNvSpPr>
          <p:nvPr/>
        </p:nvSpPr>
        <p:spPr bwMode="auto">
          <a:xfrm>
            <a:off x="3806825" y="4436219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pic>
        <p:nvPicPr>
          <p:cNvPr id="26643" name="Picture 2" descr="D:\Rastorgueva.MO\Desktop\a_3067d9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31" y="1141884"/>
            <a:ext cx="11525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Прямоугольник 37"/>
          <p:cNvSpPr>
            <a:spLocks noChangeArrowheads="1"/>
          </p:cNvSpPr>
          <p:nvPr/>
        </p:nvSpPr>
        <p:spPr bwMode="auto">
          <a:xfrm>
            <a:off x="1599506" y="2843684"/>
            <a:ext cx="3603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АУ ВО «БИЗНЕС-ИНКУБАТОР»</a:t>
            </a:r>
          </a:p>
          <a:p>
            <a:r>
              <a:rPr lang="ru-RU" sz="1400" b="1">
                <a:solidFill>
                  <a:srgbClr val="3D7BB9"/>
                </a:solidFill>
                <a:latin typeface="Calibri" pitchFamily="34" charset="0"/>
              </a:rPr>
              <a:t>(8172) 28-54-65</a:t>
            </a:r>
          </a:p>
          <a:p>
            <a:r>
              <a:rPr lang="ru-RU" sz="1400">
                <a:latin typeface="Calibri" pitchFamily="34" charset="0"/>
              </a:rPr>
              <a:t>г. Вологда, ул. Машиностроительная, 19</a:t>
            </a:r>
          </a:p>
          <a:p>
            <a:r>
              <a:rPr lang="ru-RU" sz="1400">
                <a:latin typeface="Calibri" pitchFamily="34" charset="0"/>
              </a:rPr>
              <a:t>e-mail: Adm.Event@smb35.ru</a:t>
            </a:r>
          </a:p>
        </p:txBody>
      </p:sp>
      <p:sp>
        <p:nvSpPr>
          <p:cNvPr id="26645" name="Прямоугольник 38"/>
          <p:cNvSpPr>
            <a:spLocks noChangeArrowheads="1"/>
          </p:cNvSpPr>
          <p:nvPr/>
        </p:nvSpPr>
        <p:spPr bwMode="auto">
          <a:xfrm>
            <a:off x="6808911" y="1116484"/>
            <a:ext cx="3416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АНО «РЕГИОНАЛЬНЫЙ ЦЕНТР</a:t>
            </a:r>
          </a:p>
          <a:p>
            <a:r>
              <a:rPr lang="ru-RU" sz="1400" b="1" dirty="0">
                <a:latin typeface="Calibri" pitchFamily="34" charset="0"/>
              </a:rPr>
              <a:t>ПОДДЕРЖКИ ПРЕДПРИНИМАТЕЛЬСТВА ВОЛОГОДСКОЙ ОБЛАСТИ»</a:t>
            </a:r>
          </a:p>
          <a:p>
            <a:r>
              <a:rPr lang="ru-RU" sz="1400" b="1" dirty="0">
                <a:solidFill>
                  <a:srgbClr val="3D7BB9"/>
                </a:solidFill>
                <a:latin typeface="Calibri" pitchFamily="34" charset="0"/>
              </a:rPr>
              <a:t>(8172) 74-00-20 </a:t>
            </a:r>
          </a:p>
          <a:p>
            <a:r>
              <a:rPr lang="ru-RU" sz="1400" dirty="0">
                <a:latin typeface="Calibri" pitchFamily="34" charset="0"/>
              </a:rPr>
              <a:t>г. Вологда, ул. Маршала Конева, 15</a:t>
            </a:r>
          </a:p>
          <a:p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inform@rcpp.gov35.ru</a:t>
            </a:r>
          </a:p>
        </p:txBody>
      </p:sp>
      <p:pic>
        <p:nvPicPr>
          <p:cNvPr id="26646" name="Рисунок 39" descr="___________________________________.jpg"/>
          <p:cNvPicPr>
            <a:picLocks noChangeAspect="1"/>
          </p:cNvPicPr>
          <p:nvPr/>
        </p:nvPicPr>
        <p:blipFill>
          <a:blip r:embed="rId3" cstate="print"/>
          <a:srcRect l="10387" t="3183" r="10385" b="13988"/>
          <a:stretch>
            <a:fillRect/>
          </a:stretch>
        </p:blipFill>
        <p:spPr bwMode="auto">
          <a:xfrm>
            <a:off x="5544691" y="1206971"/>
            <a:ext cx="100806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80528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559" y="2844130"/>
            <a:ext cx="1019531" cy="943947"/>
          </a:xfrm>
          <a:prstGeom prst="flowChartConnector">
            <a:avLst/>
          </a:prstGeom>
        </p:spPr>
      </p:pic>
      <p:sp>
        <p:nvSpPr>
          <p:cNvPr id="26648" name="TextBox 41"/>
          <p:cNvSpPr txBox="1">
            <a:spLocks noChangeArrowheads="1"/>
          </p:cNvSpPr>
          <p:nvPr/>
        </p:nvSpPr>
        <p:spPr bwMode="auto">
          <a:xfrm>
            <a:off x="1599506" y="1187921"/>
            <a:ext cx="34559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АО «КОРПОРАЦИЯ РАЗВИТИЯ </a:t>
            </a:r>
          </a:p>
          <a:p>
            <a:r>
              <a:rPr lang="ru-RU" sz="1400" b="1">
                <a:latin typeface="Calibri" pitchFamily="34" charset="0"/>
              </a:rPr>
              <a:t>ВОЛОГОДСКОЙ ОБЛАСТИ»</a:t>
            </a:r>
          </a:p>
          <a:p>
            <a:r>
              <a:rPr lang="ru-RU" sz="1400" b="1">
                <a:solidFill>
                  <a:srgbClr val="3D7BB9"/>
                </a:solidFill>
                <a:latin typeface="Calibri" pitchFamily="34" charset="0"/>
              </a:rPr>
              <a:t>(8172) 74-21-04 </a:t>
            </a:r>
          </a:p>
          <a:p>
            <a:r>
              <a:rPr lang="ru-RU" sz="1400">
                <a:latin typeface="Calibri" pitchFamily="34" charset="0"/>
              </a:rPr>
              <a:t>г. Вологда, ул. Маршала Конева, 15</a:t>
            </a:r>
          </a:p>
          <a:p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secretary@invest35.ru </a:t>
            </a:r>
            <a:endParaRPr lang="ru-RU" sz="1400">
              <a:latin typeface="Calibri" pitchFamily="34" charset="0"/>
            </a:endParaRPr>
          </a:p>
          <a:p>
            <a:endParaRPr lang="ru-RU" altLang="ru-RU" sz="1400" b="1">
              <a:latin typeface="Calibri" pitchFamily="34" charset="0"/>
            </a:endParaRPr>
          </a:p>
        </p:txBody>
      </p:sp>
      <p:pic>
        <p:nvPicPr>
          <p:cNvPr id="26649" name="Рисунок 42" descr="Фото_АГР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1906" y="2924646"/>
            <a:ext cx="1198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0" name="Прямоугольник 43"/>
          <p:cNvSpPr>
            <a:spLocks noChangeArrowheads="1"/>
          </p:cNvSpPr>
          <p:nvPr/>
        </p:nvSpPr>
        <p:spPr bwMode="auto">
          <a:xfrm>
            <a:off x="6837610" y="2853209"/>
            <a:ext cx="36036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НЕКОММЕРЧЕСКОЕ ПАРТНЕРСТВО </a:t>
            </a:r>
          </a:p>
          <a:p>
            <a:r>
              <a:rPr lang="ru-RU" sz="1400" b="1" dirty="0">
                <a:latin typeface="Calibri" pitchFamily="34" charset="0"/>
              </a:rPr>
              <a:t>«АГЕНТСТВО ГОРОДСКОГО РАЗВИТИЯ»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solidFill>
                  <a:srgbClr val="3D7BB9"/>
                </a:solidFill>
                <a:latin typeface="Calibri" pitchFamily="34" charset="0"/>
              </a:rPr>
              <a:t>(8202) 20-19-28</a:t>
            </a:r>
          </a:p>
          <a:p>
            <a:r>
              <a:rPr lang="ru-RU" sz="1400" dirty="0">
                <a:latin typeface="Calibri" pitchFamily="34" charset="0"/>
              </a:rPr>
              <a:t>г. Череповец, 6ульвар Доменщиков, 32</a:t>
            </a:r>
          </a:p>
          <a:p>
            <a:r>
              <a:rPr lang="en-US" sz="1400" dirty="0">
                <a:latin typeface="Calibri" pitchFamily="34" charset="0"/>
              </a:rPr>
              <a:t>e-mail: or@agr-city.ru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6651" name="Text Box 3"/>
          <p:cNvSpPr txBox="1">
            <a:spLocks noChangeArrowheads="1"/>
          </p:cNvSpPr>
          <p:nvPr/>
        </p:nvSpPr>
        <p:spPr bwMode="auto">
          <a:xfrm>
            <a:off x="857250" y="230188"/>
            <a:ext cx="90868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754" tIns="55378" rIns="110754" bIns="55378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b="1">
                <a:solidFill>
                  <a:schemeClr val="bg1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4248150" y="5183931"/>
            <a:ext cx="117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smb35.ru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53" name="Line 4"/>
          <p:cNvSpPr>
            <a:spLocks noChangeShapeType="1"/>
          </p:cNvSpPr>
          <p:nvPr/>
        </p:nvSpPr>
        <p:spPr bwMode="auto">
          <a:xfrm rot="16200000">
            <a:off x="5545138" y="4337793"/>
            <a:ext cx="0" cy="24479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4248150" y="5566519"/>
            <a:ext cx="20891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АУ ВО «Бизнес-инкубатор»</a:t>
            </a:r>
          </a:p>
        </p:txBody>
      </p:sp>
      <p:sp>
        <p:nvSpPr>
          <p:cNvPr id="26655" name="Oval 32"/>
          <p:cNvSpPr>
            <a:spLocks noChangeArrowheads="1"/>
          </p:cNvSpPr>
          <p:nvPr/>
        </p:nvSpPr>
        <p:spPr bwMode="auto">
          <a:xfrm>
            <a:off x="3743325" y="5174406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56" name="Oval 33"/>
          <p:cNvSpPr>
            <a:spLocks noChangeArrowheads="1"/>
          </p:cNvSpPr>
          <p:nvPr/>
        </p:nvSpPr>
        <p:spPr bwMode="auto">
          <a:xfrm>
            <a:off x="3806825" y="5237906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7705725" y="4366369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rcpp35.ru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58" name="Line 4"/>
          <p:cNvSpPr>
            <a:spLocks noChangeShapeType="1"/>
          </p:cNvSpPr>
          <p:nvPr/>
        </p:nvSpPr>
        <p:spPr bwMode="auto">
          <a:xfrm rot="16200000">
            <a:off x="9217026" y="3329731"/>
            <a:ext cx="0" cy="28797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7704138" y="4769594"/>
            <a:ext cx="30972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АНО «Региональный центр поддержки предпринимательства Вологодской области</a:t>
            </a:r>
          </a:p>
        </p:txBody>
      </p:sp>
      <p:sp>
        <p:nvSpPr>
          <p:cNvPr id="26660" name="Oval 32"/>
          <p:cNvSpPr>
            <a:spLocks noChangeArrowheads="1"/>
          </p:cNvSpPr>
          <p:nvPr/>
        </p:nvSpPr>
        <p:spPr bwMode="auto">
          <a:xfrm>
            <a:off x="7200900" y="4356844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61" name="Oval 33"/>
          <p:cNvSpPr>
            <a:spLocks noChangeArrowheads="1"/>
          </p:cNvSpPr>
          <p:nvPr/>
        </p:nvSpPr>
        <p:spPr bwMode="auto">
          <a:xfrm>
            <a:off x="7264400" y="4420344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7705725" y="5153769"/>
            <a:ext cx="123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agr-city.ru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63" name="Line 4"/>
          <p:cNvSpPr>
            <a:spLocks noChangeShapeType="1"/>
          </p:cNvSpPr>
          <p:nvPr/>
        </p:nvSpPr>
        <p:spPr bwMode="auto">
          <a:xfrm rot="16200000">
            <a:off x="9217026" y="4121893"/>
            <a:ext cx="0" cy="28797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Rectangle 23"/>
          <p:cNvSpPr>
            <a:spLocks noChangeArrowheads="1"/>
          </p:cNvSpPr>
          <p:nvPr/>
        </p:nvSpPr>
        <p:spPr bwMode="auto">
          <a:xfrm>
            <a:off x="7705725" y="5566519"/>
            <a:ext cx="29511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rgbClr val="CDDEEF"/>
                </a:solidFill>
                <a:latin typeface="Calibri" pitchFamily="34" charset="0"/>
              </a:rPr>
              <a:t>НП «Агентство Городского Развития»</a:t>
            </a:r>
          </a:p>
        </p:txBody>
      </p:sp>
      <p:sp>
        <p:nvSpPr>
          <p:cNvPr id="26665" name="Oval 32"/>
          <p:cNvSpPr>
            <a:spLocks noChangeArrowheads="1"/>
          </p:cNvSpPr>
          <p:nvPr/>
        </p:nvSpPr>
        <p:spPr bwMode="auto">
          <a:xfrm>
            <a:off x="7200900" y="5144244"/>
            <a:ext cx="460375" cy="46037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66" name="Oval 33"/>
          <p:cNvSpPr>
            <a:spLocks noChangeArrowheads="1"/>
          </p:cNvSpPr>
          <p:nvPr/>
        </p:nvSpPr>
        <p:spPr bwMode="auto">
          <a:xfrm>
            <a:off x="7264400" y="5201394"/>
            <a:ext cx="333375" cy="333375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85AED7"/>
                </a:solidFill>
                <a:sym typeface="Wingdings" pitchFamily="2" charset="2"/>
              </a:rPr>
              <a:t></a:t>
            </a:r>
            <a:endParaRPr lang="ru-RU" altLang="ru-RU" sz="1600" b="1">
              <a:solidFill>
                <a:srgbClr val="85AED7"/>
              </a:solidFill>
              <a:sym typeface="Ir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5"/>
          <p:cNvSpPr txBox="1">
            <a:spLocks noChangeArrowheads="1"/>
          </p:cNvSpPr>
          <p:nvPr/>
        </p:nvSpPr>
        <p:spPr bwMode="auto">
          <a:xfrm>
            <a:off x="1993900" y="5011738"/>
            <a:ext cx="28400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>
                <a:latin typeface="Calibri" pitchFamily="34" charset="0"/>
              </a:rPr>
              <a:t>«РАЗВИТИЕ МАЛОГО И СРЕДНЕГО ПРЕДПРИНИМАТЕЛЬСТВА»</a:t>
            </a:r>
          </a:p>
        </p:txBody>
      </p:sp>
      <p:sp>
        <p:nvSpPr>
          <p:cNvPr id="6147" name="Прямоугольник 17"/>
          <p:cNvSpPr>
            <a:spLocks noChangeArrowheads="1"/>
          </p:cNvSpPr>
          <p:nvPr/>
        </p:nvSpPr>
        <p:spPr bwMode="auto">
          <a:xfrm>
            <a:off x="6121400" y="5089525"/>
            <a:ext cx="4175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rgbClr val="3D7BB9"/>
                </a:solidFill>
                <a:latin typeface="Calibri" pitchFamily="34" charset="0"/>
              </a:rPr>
              <a:t>Готовится проект на продление </a:t>
            </a:r>
            <a:r>
              <a:rPr lang="ru-RU" sz="1200">
                <a:latin typeface="Calibri" pitchFamily="34" charset="0"/>
              </a:rPr>
              <a:t>Постановления Правительства Вологодской области № 339 от 01.04.2013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Calibri" pitchFamily="34" charset="0"/>
              </a:rPr>
              <a:t>«О реализации государственной программы «Поддержка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Calibri" pitchFamily="34" charset="0"/>
              </a:rPr>
              <a:t>и развитие малого и среднего предпринимательства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Calibri" pitchFamily="34" charset="0"/>
              </a:rPr>
              <a:t>в Вологодской области на 2013-2016 годы»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287338" y="381000"/>
            <a:ext cx="1029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ПРАВОВОЕ РЕГУЛИРОВАНИЕ В СФЕРЕ МАЛОГО И СРЕДНЕГО ПРЕДПРИНИМАТЕЛЬСТВА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5550" y="1257300"/>
            <a:ext cx="40640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РЕГИОНАЛЬНЫЙ УРОВЕНЬ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6988" y="1247775"/>
            <a:ext cx="4314825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ФЕДЕРАЛЬНЫЙ УРОВЕНЬ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6151" name="Picture 2" descr="Z:\Общие документы\Презентации\2017_01_16_Промышленность_ОАК\work\200px-Coat_of_arms_of_Vologda_oblast.svg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673725" y="1179513"/>
            <a:ext cx="5905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Z:\Общие документы\Презентации\2017_01_16_Промышленность_ОАК\work\Coat_of_Arms_of_the_Russian_Fede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177925"/>
            <a:ext cx="6334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30"/>
          <p:cNvSpPr>
            <a:spLocks noChangeArrowheads="1"/>
          </p:cNvSpPr>
          <p:nvPr/>
        </p:nvSpPr>
        <p:spPr bwMode="auto">
          <a:xfrm>
            <a:off x="2008188" y="2435225"/>
            <a:ext cx="30321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600">
                <a:latin typeface="Calibri" pitchFamily="34" charset="0"/>
              </a:rPr>
              <a:t>О РАЗВИТИИ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</a:rPr>
              <a:t>МАЛОГО И СРЕДНЕГО ПРЕДПРИНИМАТЕЛЬСТВА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</a:rPr>
              <a:t>В РОССИЙСКОЙ ФЕДЕРАЦИИ</a:t>
            </a: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8688" y="2185988"/>
            <a:ext cx="4319587" cy="1512887"/>
          </a:xfrm>
          <a:prstGeom prst="rect">
            <a:avLst/>
          </a:prstGeom>
          <a:noFill/>
          <a:ln>
            <a:solidFill>
              <a:srgbClr val="3D7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5" name="Прямоугольник 32"/>
          <p:cNvSpPr>
            <a:spLocks noChangeArrowheads="1"/>
          </p:cNvSpPr>
          <p:nvPr/>
        </p:nvSpPr>
        <p:spPr bwMode="auto">
          <a:xfrm>
            <a:off x="1071563" y="2009775"/>
            <a:ext cx="19907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закон </a:t>
            </a:r>
            <a:endParaRPr lang="ru-RU" sz="1600">
              <a:solidFill>
                <a:srgbClr val="3D7BB9"/>
              </a:solidFill>
            </a:endParaRPr>
          </a:p>
        </p:txBody>
      </p:sp>
      <p:sp>
        <p:nvSpPr>
          <p:cNvPr id="6156" name="Прямоугольник 33"/>
          <p:cNvSpPr>
            <a:spLocks noChangeArrowheads="1"/>
          </p:cNvSpPr>
          <p:nvPr/>
        </p:nvSpPr>
        <p:spPr bwMode="auto">
          <a:xfrm>
            <a:off x="2024063" y="3359150"/>
            <a:ext cx="17541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 209-ФЗ от 24.07.2007</a:t>
            </a:r>
            <a:endParaRPr lang="ru-RU" sz="1200">
              <a:solidFill>
                <a:srgbClr val="3D7BB9"/>
              </a:solidFill>
            </a:endParaRPr>
          </a:p>
        </p:txBody>
      </p:sp>
      <p:sp>
        <p:nvSpPr>
          <p:cNvPr id="6157" name="Прямоугольник 34"/>
          <p:cNvSpPr>
            <a:spLocks noChangeArrowheads="1"/>
          </p:cNvSpPr>
          <p:nvPr/>
        </p:nvSpPr>
        <p:spPr bwMode="auto">
          <a:xfrm>
            <a:off x="7056438" y="2435225"/>
            <a:ext cx="30241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600">
                <a:latin typeface="Calibri" pitchFamily="34" charset="0"/>
              </a:rPr>
              <a:t>О РАЗВИТИИ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</a:rPr>
              <a:t>МАЛОГО И СРЕДНЕГО ПРЕДПРИНИМАТЕЛЬСТВА</a:t>
            </a:r>
          </a:p>
          <a:p>
            <a:pPr>
              <a:lnSpc>
                <a:spcPct val="90000"/>
              </a:lnSpc>
            </a:pPr>
            <a:r>
              <a:rPr lang="ru-RU" sz="1600">
                <a:latin typeface="Calibri" pitchFamily="34" charset="0"/>
              </a:rPr>
              <a:t>В ВОЛОГОДСКОЙ ОБЛАСТИ</a:t>
            </a:r>
            <a:r>
              <a:rPr lang="ru-RU" sz="16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76938" y="2185988"/>
            <a:ext cx="4319587" cy="1512887"/>
          </a:xfrm>
          <a:prstGeom prst="rect">
            <a:avLst/>
          </a:prstGeom>
          <a:noFill/>
          <a:ln>
            <a:solidFill>
              <a:srgbClr val="3D7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Прямоугольник 36"/>
          <p:cNvSpPr>
            <a:spLocks noChangeArrowheads="1"/>
          </p:cNvSpPr>
          <p:nvPr/>
        </p:nvSpPr>
        <p:spPr bwMode="auto">
          <a:xfrm>
            <a:off x="6121400" y="2009775"/>
            <a:ext cx="26336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Закон Вологодской области 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6160" name="Picture 4" descr="Z:\Общие документы\Презентации\2017_01_16_Промышленность_ОАК\work\note3.pn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1011238" y="2393950"/>
            <a:ext cx="110013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4" descr="Z:\Общие документы\Презентации\2017_01_16_Промышленность_ОАК\work\note3.pn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6029325" y="2390775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Прямоугольник 39"/>
          <p:cNvSpPr>
            <a:spLocks noChangeArrowheads="1"/>
          </p:cNvSpPr>
          <p:nvPr/>
        </p:nvSpPr>
        <p:spPr bwMode="auto">
          <a:xfrm>
            <a:off x="7061200" y="3359150"/>
            <a:ext cx="182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 1916-ОЗ от 05.12.2008</a:t>
            </a:r>
            <a:endParaRPr lang="ru-RU" sz="1200">
              <a:solidFill>
                <a:srgbClr val="3D7BB9"/>
              </a:solidFill>
            </a:endParaRPr>
          </a:p>
        </p:txBody>
      </p:sp>
      <p:sp>
        <p:nvSpPr>
          <p:cNvPr id="6163" name="Прямоугольник 40"/>
          <p:cNvSpPr>
            <a:spLocks noChangeArrowheads="1"/>
          </p:cNvSpPr>
          <p:nvPr/>
        </p:nvSpPr>
        <p:spPr bwMode="auto">
          <a:xfrm>
            <a:off x="1993900" y="4183063"/>
            <a:ext cx="29749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ЭКОНОМИЧЕСКОЕ РАЗВИТИЕ И ИННОВАЦИОННАЯ ЭКОНОМИКА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6164" name="Прямоугольник 41"/>
          <p:cNvSpPr>
            <a:spLocks noChangeArrowheads="1"/>
          </p:cNvSpPr>
          <p:nvPr/>
        </p:nvSpPr>
        <p:spPr bwMode="auto">
          <a:xfrm>
            <a:off x="1993900" y="3924300"/>
            <a:ext cx="265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Государственная программа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6165" name="Picture 4" descr="Z:\Общие документы\Презентации\2017_01_16_Промышленность_ОАК\work\document-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2200" y="3954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Прямоугольник 43"/>
          <p:cNvSpPr>
            <a:spLocks noChangeArrowheads="1"/>
          </p:cNvSpPr>
          <p:nvPr/>
        </p:nvSpPr>
        <p:spPr bwMode="auto">
          <a:xfrm>
            <a:off x="7024688" y="4183063"/>
            <a:ext cx="32718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ПОДДЕРЖКА И РАЗВИТИЕ МАЛОГО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И СРЕДНЕГО ПРЕДПРИНИМАТЕЛЬСТВА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В ВОЛОГОДСКОЙ ОБЛАСТИ</a:t>
            </a:r>
          </a:p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НА 2013-2020 ГОДЫ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6167" name="Прямоугольник 44"/>
          <p:cNvSpPr>
            <a:spLocks noChangeArrowheads="1"/>
          </p:cNvSpPr>
          <p:nvPr/>
        </p:nvSpPr>
        <p:spPr bwMode="auto">
          <a:xfrm>
            <a:off x="7024688" y="3924300"/>
            <a:ext cx="265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Государственная программа</a:t>
            </a:r>
            <a:endParaRPr lang="ru-RU" sz="1600">
              <a:solidFill>
                <a:srgbClr val="3D7BB9"/>
              </a:solidFill>
            </a:endParaRPr>
          </a:p>
        </p:txBody>
      </p:sp>
      <p:pic>
        <p:nvPicPr>
          <p:cNvPr id="6168" name="Picture 4" descr="Z:\Общие документы\Презентации\2017_01_16_Промышленность_ОАК\work\document-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2988" y="39544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Прямоугольник 79"/>
          <p:cNvSpPr>
            <a:spLocks noChangeArrowheads="1"/>
          </p:cNvSpPr>
          <p:nvPr/>
        </p:nvSpPr>
        <p:spPr bwMode="auto">
          <a:xfrm>
            <a:off x="1992313" y="4795838"/>
            <a:ext cx="1304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подпрограмма 2</a:t>
            </a:r>
            <a:endParaRPr lang="ru-RU" sz="1200" b="1">
              <a:solidFill>
                <a:srgbClr val="3D7B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okuvshinnikov.ru/images/cms/news/info/08.jpg"/>
          <p:cNvPicPr>
            <a:picLocks noChangeAspect="1" noChangeArrowheads="1"/>
          </p:cNvPicPr>
          <p:nvPr/>
        </p:nvPicPr>
        <p:blipFill>
          <a:blip r:embed="rId2" cstate="print"/>
          <a:srcRect l="18756" t="65523" r="19795" b="4408"/>
          <a:stretch>
            <a:fillRect/>
          </a:stretch>
        </p:blipFill>
        <p:spPr bwMode="auto">
          <a:xfrm>
            <a:off x="75" y="1341905"/>
            <a:ext cx="10801276" cy="37350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92363" y="4212828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85051" y="248463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87338" y="396875"/>
            <a:ext cx="777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000" dirty="0">
                <a:latin typeface="Calibri" pitchFamily="34" charset="0"/>
              </a:rPr>
              <a:t>ОБЪЕМ СРЕДСТВ, ПРИВЛЕЧЕННЫХ ИЗ ФЕДЕРАЛЬНОГО БЮДЖЕТА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2843" y="2661171"/>
            <a:ext cx="3456384" cy="615553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Calibri" pitchFamily="34" charset="0"/>
              </a:rPr>
              <a:t>2012-2016</a:t>
            </a:r>
            <a:endParaRPr lang="ru-RU" sz="3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179" y="4389363"/>
            <a:ext cx="3168352" cy="615553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Calibri" pitchFamily="34" charset="0"/>
              </a:rPr>
              <a:t>2007-2011</a:t>
            </a:r>
            <a:endParaRPr lang="ru-RU" sz="3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235" y="2196604"/>
            <a:ext cx="374441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Рост в 2,7 раза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Общие документы\Презентации\2017_01_16_Промышленность_ОАК\work\Red-percent-cubes-falling-down.jpg"/>
          <p:cNvPicPr>
            <a:picLocks noChangeAspect="1" noChangeArrowheads="1"/>
          </p:cNvPicPr>
          <p:nvPr/>
        </p:nvPicPr>
        <p:blipFill>
          <a:blip r:embed="rId2" cstate="print"/>
          <a:srcRect l="4974"/>
          <a:stretch>
            <a:fillRect/>
          </a:stretch>
        </p:blipFill>
        <p:spPr bwMode="auto">
          <a:xfrm>
            <a:off x="0" y="1112838"/>
            <a:ext cx="23733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936625" y="144463"/>
            <a:ext cx="8351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СУБСИДИЯ НА УПЛАТУ ЧАСТИ ПРОЦЕНТОВ ПО КРЕДИТАМ НА РЕАЛИЗАЦИЮ НОВЫХ ИНВЕСТИЦИОННЫХ ПРОЕКТОВ В ГРАЖДАНСКИХ ОТРАСЛЯХ ПРОМЫШЛЕННОСТИ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3 от 03.01.2014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8200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8202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8203" name="Прямоугольник 30"/>
          <p:cNvSpPr>
            <a:spLocks noChangeArrowheads="1"/>
          </p:cNvSpPr>
          <p:nvPr/>
        </p:nvSpPr>
        <p:spPr bwMode="auto">
          <a:xfrm>
            <a:off x="6356350" y="2803525"/>
            <a:ext cx="15843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Инвестиционный проект должен</a:t>
            </a: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быть в перечне комплексных инвестиционных проектов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11888" y="2670175"/>
            <a:ext cx="1728787" cy="12779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8205" name="Прямоугольник 32"/>
          <p:cNvSpPr>
            <a:spLocks noChangeArrowheads="1"/>
          </p:cNvSpPr>
          <p:nvPr/>
        </p:nvSpPr>
        <p:spPr bwMode="auto">
          <a:xfrm>
            <a:off x="6356350" y="2484438"/>
            <a:ext cx="889000" cy="3381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8206" name="Прямоугольник 36"/>
          <p:cNvSpPr>
            <a:spLocks noChangeArrowheads="1"/>
          </p:cNvSpPr>
          <p:nvPr/>
        </p:nvSpPr>
        <p:spPr bwMode="auto">
          <a:xfrm>
            <a:off x="8280400" y="2125663"/>
            <a:ext cx="25209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ООО «Вологодский завод специальных подшипников» (ООО «УК «</a:t>
            </a:r>
            <a:r>
              <a:rPr lang="ru-RU" sz="1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РП-Групп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»)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7 млн руб.</a:t>
            </a:r>
          </a:p>
        </p:txBody>
      </p:sp>
      <p:sp>
        <p:nvSpPr>
          <p:cNvPr id="8207" name="Прямоугольник 41"/>
          <p:cNvSpPr>
            <a:spLocks noChangeArrowheads="1"/>
          </p:cNvSpPr>
          <p:nvPr/>
        </p:nvSpPr>
        <p:spPr bwMode="auto">
          <a:xfrm>
            <a:off x="2763838" y="1754188"/>
            <a:ext cx="21082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ставки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167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5843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400">
              <a:solidFill>
                <a:schemeClr val="bg1"/>
              </a:solidFill>
            </a:endParaRPr>
          </a:p>
        </p:txBody>
      </p:sp>
      <p:pic>
        <p:nvPicPr>
          <p:cNvPr id="8209" name="Picture 2" descr="Z:\Общие документы\Презентации\2017_01_16_Промышленность_ОАК\work\steel-ball-bea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5113" y="14049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" descr="Z:\Общие документы\Презентации\2017_01_16_Промышленность_ОАК\work\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2075" y="3227388"/>
            <a:ext cx="11239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Прямоугольник 48"/>
          <p:cNvSpPr>
            <a:spLocks noChangeArrowheads="1"/>
          </p:cNvSpPr>
          <p:nvPr/>
        </p:nvSpPr>
        <p:spPr bwMode="auto">
          <a:xfrm>
            <a:off x="8280400" y="4019550"/>
            <a:ext cx="2520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ООО «</a:t>
            </a:r>
            <a:r>
              <a:rPr lang="ru-RU" sz="1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Белозерсклес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Заявка </a:t>
            </a:r>
            <a:r>
              <a:rPr lang="ru-RU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одобрена</a:t>
            </a:r>
          </a:p>
        </p:txBody>
      </p:sp>
      <p:sp>
        <p:nvSpPr>
          <p:cNvPr id="8212" name="Прямоугольник 41"/>
          <p:cNvSpPr>
            <a:spLocks noChangeArrowheads="1"/>
          </p:cNvSpPr>
          <p:nvPr/>
        </p:nvSpPr>
        <p:spPr bwMode="auto">
          <a:xfrm>
            <a:off x="5192713" y="1754188"/>
            <a:ext cx="2108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≥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Прямоугольник 43"/>
          <p:cNvSpPr>
            <a:spLocks noChangeArrowheads="1"/>
          </p:cNvSpPr>
          <p:nvPr/>
        </p:nvSpPr>
        <p:spPr bwMode="auto">
          <a:xfrm>
            <a:off x="5048250" y="1404938"/>
            <a:ext cx="15827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Срок кредита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8214" name="Прямоугольник 41"/>
          <p:cNvSpPr>
            <a:spLocks noChangeArrowheads="1"/>
          </p:cNvSpPr>
          <p:nvPr/>
        </p:nvSpPr>
        <p:spPr bwMode="auto">
          <a:xfrm>
            <a:off x="2763838" y="2935288"/>
            <a:ext cx="34559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150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5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7" name="Прямоугольник 43"/>
          <p:cNvSpPr>
            <a:spLocks noChangeArrowheads="1"/>
          </p:cNvSpPr>
          <p:nvPr/>
        </p:nvSpPr>
        <p:spPr bwMode="auto">
          <a:xfrm>
            <a:off x="2619375" y="2586038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Стоимость проекта</a:t>
            </a:r>
            <a:endParaRPr lang="ru-RU" sz="1400">
              <a:solidFill>
                <a:schemeClr val="bg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7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 dirty="0">
                <a:latin typeface="Calibri" pitchFamily="34" charset="0"/>
              </a:rPr>
              <a:t>г. Вологда, ул. Герцена, 27, </a:t>
            </a:r>
            <a:r>
              <a:rPr lang="ru-RU" sz="1400" dirty="0" err="1">
                <a:latin typeface="Calibri" pitchFamily="34" charset="0"/>
              </a:rPr>
              <a:t>каб</a:t>
            </a:r>
            <a:r>
              <a:rPr lang="ru-RU" sz="1400" dirty="0">
                <a:latin typeface="Calibri" pitchFamily="34" charset="0"/>
              </a:rPr>
              <a:t>. 718, 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</a:t>
            </a:r>
            <a:r>
              <a:rPr lang="ru-RU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доб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. 0738),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</a:rPr>
              <a:t>GolovinaES@gov35.ru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Z:\Общие документы\Презентации\2017_01_16_Промышленность_ОАК\work\shutterstock_1245259631.jpg"/>
          <p:cNvPicPr>
            <a:picLocks noChangeAspect="1" noChangeArrowheads="1"/>
          </p:cNvPicPr>
          <p:nvPr/>
        </p:nvPicPr>
        <p:blipFill>
          <a:blip r:embed="rId2" cstate="print"/>
          <a:srcRect l="22260" r="34528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936625" y="144463"/>
            <a:ext cx="9504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ПРОГРАММА ПОДДЕРЖКИ ИНВЕСТИЦИОННЫХ ПРОЕКТОВ, РЕАЛИЗУЕМЫХ НА ТЕРРИТОРИИ РОССИЙСКОЙ ФЕДЕРАЦИИ НА ОСНОВЕ ПРОЕКТНОГО ФИНАНСИРОВАНИЯ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1044 от 11.10.2014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9224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9226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2608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МИНЭКОНОМРАЗВИТИЯ РФ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Прямоугольник 41"/>
          <p:cNvSpPr>
            <a:spLocks noChangeArrowheads="1"/>
          </p:cNvSpPr>
          <p:nvPr/>
        </p:nvSpPr>
        <p:spPr bwMode="auto">
          <a:xfrm>
            <a:off x="2763838" y="1754188"/>
            <a:ext cx="335756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11,5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26368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Кредит на льготных условиях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230" name="Прямоугольник 41"/>
          <p:cNvSpPr>
            <a:spLocks noChangeArrowheads="1"/>
          </p:cNvSpPr>
          <p:nvPr/>
        </p:nvSpPr>
        <p:spPr bwMode="auto">
          <a:xfrm>
            <a:off x="5689600" y="1754188"/>
            <a:ext cx="24923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1-20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 руб.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43"/>
          <p:cNvSpPr>
            <a:spLocks noChangeArrowheads="1"/>
          </p:cNvSpPr>
          <p:nvPr/>
        </p:nvSpPr>
        <p:spPr bwMode="auto">
          <a:xfrm>
            <a:off x="5545138" y="1404938"/>
            <a:ext cx="1916112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Стоимость проекта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9232" name="Прямоугольник 41"/>
          <p:cNvSpPr>
            <a:spLocks noChangeArrowheads="1"/>
          </p:cNvSpPr>
          <p:nvPr/>
        </p:nvSpPr>
        <p:spPr bwMode="auto">
          <a:xfrm>
            <a:off x="2757488" y="2762250"/>
            <a:ext cx="33559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80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</a:p>
          <a:p>
            <a:pPr>
              <a:lnSpc>
                <a:spcPct val="5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стоимости проекта</a:t>
            </a:r>
            <a:endParaRPr lang="ru-RU" sz="28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43"/>
          <p:cNvSpPr>
            <a:spLocks noChangeArrowheads="1"/>
          </p:cNvSpPr>
          <p:nvPr/>
        </p:nvSpPr>
        <p:spPr bwMode="auto">
          <a:xfrm>
            <a:off x="2613025" y="2413000"/>
            <a:ext cx="177958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Финансирование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234" name="Прямоугольник 30"/>
          <p:cNvSpPr>
            <a:spLocks noChangeArrowheads="1"/>
          </p:cNvSpPr>
          <p:nvPr/>
        </p:nvSpPr>
        <p:spPr bwMode="auto">
          <a:xfrm>
            <a:off x="5740400" y="2608263"/>
            <a:ext cx="2160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отнесение к приоритетным отраслям экономики</a:t>
            </a:r>
          </a:p>
          <a:p>
            <a:pPr eaLnBrk="0" hangingPunct="0">
              <a:lnSpc>
                <a:spcPct val="80000"/>
              </a:lnSpc>
            </a:pPr>
            <a:endParaRPr lang="ru-RU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кредит получен в одном</a:t>
            </a: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из уполномоченных банков </a:t>
            </a:r>
          </a:p>
          <a:p>
            <a:pPr eaLnBrk="0" hangingPunct="0">
              <a:lnSpc>
                <a:spcPct val="80000"/>
              </a:lnSpc>
            </a:pPr>
            <a:endParaRPr lang="ru-RU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наличие статуса юр. лица</a:t>
            </a:r>
          </a:p>
          <a:p>
            <a:pPr eaLnBrk="0" hangingPunct="0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территории РФ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95938" y="2474913"/>
            <a:ext cx="2305050" cy="161766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9236" name="Прямоугольник 32"/>
          <p:cNvSpPr>
            <a:spLocks noChangeArrowheads="1"/>
          </p:cNvSpPr>
          <p:nvPr/>
        </p:nvSpPr>
        <p:spPr bwMode="auto">
          <a:xfrm>
            <a:off x="5740400" y="2289175"/>
            <a:ext cx="889000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9237" name="Прямоугольник 36"/>
          <p:cNvSpPr>
            <a:spLocks noChangeArrowheads="1"/>
          </p:cNvSpPr>
          <p:nvPr/>
        </p:nvSpPr>
        <p:spPr bwMode="auto">
          <a:xfrm>
            <a:off x="8643938" y="2555875"/>
            <a:ext cx="1870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ea typeface="Calibri" pitchFamily="34" charset="0"/>
                <a:cs typeface="Calibri" pitchFamily="34" charset="0"/>
              </a:rPr>
              <a:t>Заявок не поступало</a:t>
            </a:r>
            <a:endParaRPr lang="ru-RU" sz="1100"/>
          </a:p>
        </p:txBody>
      </p:sp>
      <p:pic>
        <p:nvPicPr>
          <p:cNvPr id="9238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(доб. 0738),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GolovinaES@gov35.ru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3" descr="20120730_chlmz_kuzin_trakto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6013"/>
            <a:ext cx="56292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936625" y="298450"/>
            <a:ext cx="8351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КОМПЕНСАЦИИ ПРОИЗВОДИТЕЛЯМ САМОХОДНОЙ И ПРИЦЕПНОЙ ТЕХНИКИ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Постановления Правительства РФ № 416-421 от 16.05.2016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</a:rPr>
              <a:t>3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0248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0250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251" name="Прямоугольник 36"/>
          <p:cNvSpPr>
            <a:spLocks noChangeArrowheads="1"/>
          </p:cNvSpPr>
          <p:nvPr/>
        </p:nvSpPr>
        <p:spPr bwMode="auto">
          <a:xfrm>
            <a:off x="8280400" y="1943100"/>
            <a:ext cx="25209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ОАО «Череповецкий литейно-механический завод»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174,2 млн руб.</a:t>
            </a:r>
          </a:p>
          <a:p>
            <a:pPr algn="ctr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 квартале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2017 года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</a:t>
            </a:r>
          </a:p>
          <a:p>
            <a:pPr algn="ctr" eaLnBrk="0" hangingPunct="0"/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22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млн руб.</a:t>
            </a:r>
            <a:endParaRPr lang="ru-RU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52" name="Прямоугольник 41"/>
          <p:cNvSpPr>
            <a:spLocks noChangeArrowheads="1"/>
          </p:cNvSpPr>
          <p:nvPr/>
        </p:nvSpPr>
        <p:spPr bwMode="auto">
          <a:xfrm>
            <a:off x="2763838" y="1754188"/>
            <a:ext cx="26368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затрат:</a:t>
            </a:r>
          </a:p>
        </p:txBody>
      </p:sp>
      <p:sp>
        <p:nvSpPr>
          <p:cNvPr id="6167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84467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компенсации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0254" name="Прямоугольник 48"/>
          <p:cNvSpPr>
            <a:spLocks noChangeArrowheads="1"/>
          </p:cNvSpPr>
          <p:nvPr/>
        </p:nvSpPr>
        <p:spPr bwMode="auto">
          <a:xfrm>
            <a:off x="8280400" y="3762375"/>
            <a:ext cx="2520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ООО «Северный технопарк»</a:t>
            </a:r>
            <a:endParaRPr lang="ru-RU" sz="1400" b="1" dirty="0">
              <a:latin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ru-RU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315 тыс. руб.</a:t>
            </a:r>
          </a:p>
          <a:p>
            <a:pPr algn="ctr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 квартале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2017 года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–</a:t>
            </a:r>
          </a:p>
          <a:p>
            <a:pPr algn="ctr" eaLnBrk="0" hangingPunct="0"/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1,5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млн руб.</a:t>
            </a:r>
            <a:endParaRPr lang="ru-RU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6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Голицина Ирина Алфеевна,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консультант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(доб. 0734),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GolitsinaIA@gov35.ru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58" name="TextBox 24"/>
          <p:cNvSpPr txBox="1">
            <a:spLocks noChangeArrowheads="1"/>
          </p:cNvSpPr>
          <p:nvPr/>
        </p:nvSpPr>
        <p:spPr bwMode="auto">
          <a:xfrm>
            <a:off x="3240088" y="2220913"/>
            <a:ext cx="496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на содержание рабочих мест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- на производство продукции</a:t>
            </a:r>
            <a:endParaRPr lang="ru-RU" sz="2400"/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на использование энергоресурсов</a:t>
            </a:r>
          </a:p>
        </p:txBody>
      </p:sp>
      <p:pic>
        <p:nvPicPr>
          <p:cNvPr id="10259" name="Рисунок 18" descr="северный технопар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7025" y="3308350"/>
            <a:ext cx="7207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члмз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5091" y="1260500"/>
            <a:ext cx="814069" cy="720080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Z:\Общие документы\Презентации\2017_01_16_Промышленность_ОАК\work\География-лесной-промышленности-мира.-Отраслевая-структура-лесной-промышленности-мира.jpg"/>
          <p:cNvPicPr>
            <a:picLocks noChangeAspect="1" noChangeArrowheads="1"/>
          </p:cNvPicPr>
          <p:nvPr/>
        </p:nvPicPr>
        <p:blipFill>
          <a:blip r:embed="rId2" cstate="print"/>
          <a:srcRect l="34343" r="20322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8"/>
          <p:cNvSpPr>
            <a:spLocks noChangeArrowheads="1"/>
          </p:cNvSpPr>
          <p:nvPr/>
        </p:nvSpPr>
        <p:spPr bwMode="auto">
          <a:xfrm>
            <a:off x="936625" y="298450"/>
            <a:ext cx="83518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ПОДДЕРЖКА ЛЕСНОЙ ПРОМЫШЛЕННОСТИ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419 от 30.06.2007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1409700" y="5146675"/>
            <a:ext cx="9391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Груздев Денис Николаевич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заместитель </a:t>
            </a:r>
            <a:r>
              <a:rPr lang="ru-RU" sz="1200">
                <a:latin typeface="Calibri" pitchFamily="34" charset="0"/>
              </a:rPr>
              <a:t>начальника управления стратегического планирования и инвестиционного развития Департамента лесного комплекса области</a:t>
            </a:r>
          </a:p>
          <a:p>
            <a:r>
              <a:rPr lang="ru-RU" sz="1400">
                <a:latin typeface="Calibri" pitchFamily="34" charset="0"/>
              </a:rPr>
              <a:t>г. Вологда, ул. Герцена, 27, тел. (8172) 56-38-25, </a:t>
            </a:r>
            <a:r>
              <a:rPr lang="en-US" sz="1400">
                <a:latin typeface="Calibri" pitchFamily="34" charset="0"/>
              </a:rPr>
              <a:t>e</a:t>
            </a:r>
            <a:r>
              <a:rPr lang="ru-RU" sz="1400">
                <a:latin typeface="Calibri" pitchFamily="34" charset="0"/>
              </a:rPr>
              <a:t>-</a:t>
            </a:r>
            <a:r>
              <a:rPr lang="en-US" sz="1400">
                <a:latin typeface="Calibri" pitchFamily="34" charset="0"/>
              </a:rPr>
              <a:t>mail</a:t>
            </a:r>
            <a:r>
              <a:rPr lang="ru-RU" sz="1400">
                <a:latin typeface="Calibri" pitchFamily="34" charset="0"/>
              </a:rPr>
              <a:t>: </a:t>
            </a:r>
            <a:r>
              <a:rPr lang="en-US" sz="1400">
                <a:latin typeface="Calibri" pitchFamily="34" charset="0"/>
              </a:rPr>
              <a:t>GruzdevDN@gov35.ru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271" name="Рисунок 7" descr="b17c53c18ff7ca8e1552342fd3800fee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5111750"/>
            <a:ext cx="882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Прямоугольник 30"/>
          <p:cNvSpPr>
            <a:spLocks noChangeArrowheads="1"/>
          </p:cNvSpPr>
          <p:nvPr/>
        </p:nvSpPr>
        <p:spPr bwMode="auto">
          <a:xfrm>
            <a:off x="2994025" y="2362200"/>
            <a:ext cx="499903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Проекты должны быть направлены на создание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 (или) модернизацию объектов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лесоперерабатывающей инфраструктуры</a:t>
            </a:r>
          </a:p>
          <a:p>
            <a:pPr>
              <a:lnSpc>
                <a:spcPct val="80000"/>
              </a:lnSpc>
            </a:pPr>
            <a:endParaRPr lang="ru-RU" sz="10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Минимальный объем капитальных вложений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≥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300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млн 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51150" y="2228850"/>
            <a:ext cx="5213350" cy="119221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1275" name="Прямоугольник 32"/>
          <p:cNvSpPr>
            <a:spLocks noChangeArrowheads="1"/>
          </p:cNvSpPr>
          <p:nvPr/>
        </p:nvSpPr>
        <p:spPr bwMode="auto">
          <a:xfrm>
            <a:off x="2994025" y="2043113"/>
            <a:ext cx="887413" cy="338137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Условия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276" name="Прямоугольник 36"/>
          <p:cNvSpPr>
            <a:spLocks noChangeArrowheads="1"/>
          </p:cNvSpPr>
          <p:nvPr/>
        </p:nvSpPr>
        <p:spPr bwMode="auto">
          <a:xfrm>
            <a:off x="8424863" y="2268538"/>
            <a:ext cx="22066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22</a:t>
            </a:r>
          </a:p>
          <a:p>
            <a:pPr algn="ctr">
              <a:lnSpc>
                <a:spcPct val="70000"/>
              </a:lnSpc>
            </a:pPr>
            <a:r>
              <a:rPr lang="ru-RU" sz="44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проекта</a:t>
            </a:r>
            <a:endParaRPr lang="ru-RU" sz="4400" dirty="0">
              <a:solidFill>
                <a:srgbClr val="C0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1279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1281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282" name="Прямоугольник 41"/>
          <p:cNvSpPr>
            <a:spLocks noChangeArrowheads="1"/>
          </p:cNvSpPr>
          <p:nvPr/>
        </p:nvSpPr>
        <p:spPr bwMode="auto">
          <a:xfrm>
            <a:off x="2736850" y="1404938"/>
            <a:ext cx="52276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платы за аренду лесного участка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Z:\Общие документы\Презентации\2017_01_16_Промышленность_ОАК\work\legkay_promishlennost_3.jpg"/>
          <p:cNvPicPr>
            <a:picLocks noChangeAspect="1" noChangeArrowheads="1"/>
          </p:cNvPicPr>
          <p:nvPr/>
        </p:nvPicPr>
        <p:blipFill>
          <a:blip r:embed="rId2" cstate="print"/>
          <a:srcRect l="39513" r="28682"/>
          <a:stretch>
            <a:fillRect/>
          </a:stretch>
        </p:blipFill>
        <p:spPr bwMode="auto">
          <a:xfrm>
            <a:off x="0" y="1116013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936625" y="160338"/>
            <a:ext cx="9504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r>
              <a:rPr lang="ru-RU" dirty="0">
                <a:latin typeface="Calibri" pitchFamily="34" charset="0"/>
                <a:cs typeface="Arial" pitchFamily="34" charset="0"/>
              </a:rPr>
              <a:t>СУБСИДИРОВАНИЕ ЧАСТИ ЗАТРАТ ПО ЦЕЛЕВЫМ КРЕДИТАМ</a:t>
            </a:r>
          </a:p>
          <a:p>
            <a:r>
              <a:rPr lang="ru-RU" dirty="0">
                <a:latin typeface="Calibri" pitchFamily="34" charset="0"/>
                <a:cs typeface="Arial" pitchFamily="34" charset="0"/>
              </a:rPr>
              <a:t>ПРЕДПРИЯТИЯМ ЛЕГКОЙ ПРОМЫШЛЕННОСТИ</a:t>
            </a:r>
          </a:p>
          <a:p>
            <a:r>
              <a:rPr lang="ru-RU" sz="16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894 от 27.08.2015</a:t>
            </a:r>
            <a:endParaRPr lang="ru-RU" sz="1600" dirty="0">
              <a:solidFill>
                <a:srgbClr val="3D7BB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371475" y="76200"/>
            <a:ext cx="574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6000" b="1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endParaRPr lang="ru-RU" sz="6000" b="1">
              <a:solidFill>
                <a:srgbClr val="3D7BB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4475" y="3852863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2296" name="Прямоугольник 24"/>
          <p:cNvSpPr>
            <a:spLocks noChangeArrowheads="1"/>
          </p:cNvSpPr>
          <p:nvPr/>
        </p:nvSpPr>
        <p:spPr bwMode="auto">
          <a:xfrm>
            <a:off x="3794125" y="3822700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2413" y="4335463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2298" name="Прямоугольник 26"/>
          <p:cNvSpPr>
            <a:spLocks noChangeArrowheads="1"/>
          </p:cNvSpPr>
          <p:nvPr/>
        </p:nvSpPr>
        <p:spPr bwMode="auto">
          <a:xfrm>
            <a:off x="4424363" y="4306888"/>
            <a:ext cx="192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МИНПРОМТОРГ РФ</a:t>
            </a:r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Прямоугольник 41"/>
          <p:cNvSpPr>
            <a:spLocks noChangeArrowheads="1"/>
          </p:cNvSpPr>
          <p:nvPr/>
        </p:nvSpPr>
        <p:spPr bwMode="auto">
          <a:xfrm>
            <a:off x="2763838" y="1754188"/>
            <a:ext cx="52292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70</a:t>
            </a:r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суммы оплаченных процентов</a:t>
            </a:r>
            <a:endParaRPr lang="ru-RU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43"/>
          <p:cNvSpPr>
            <a:spLocks noChangeArrowheads="1"/>
          </p:cNvSpPr>
          <p:nvPr/>
        </p:nvSpPr>
        <p:spPr bwMode="auto">
          <a:xfrm>
            <a:off x="2619375" y="1404938"/>
            <a:ext cx="15843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субсидии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2302" name="Прямоугольник 41"/>
          <p:cNvSpPr>
            <a:spLocks noChangeArrowheads="1"/>
          </p:cNvSpPr>
          <p:nvPr/>
        </p:nvSpPr>
        <p:spPr bwMode="auto">
          <a:xfrm>
            <a:off x="2746375" y="2236788"/>
            <a:ext cx="5246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 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8%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годовых для валютного кредита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 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70%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от ставки рефинансирования для кредита в рублях </a:t>
            </a:r>
          </a:p>
        </p:txBody>
      </p:sp>
      <p:sp>
        <p:nvSpPr>
          <p:cNvPr id="12303" name="Прямоугольник 41"/>
          <p:cNvSpPr>
            <a:spLocks noChangeArrowheads="1"/>
          </p:cNvSpPr>
          <p:nvPr/>
        </p:nvSpPr>
        <p:spPr bwMode="auto">
          <a:xfrm>
            <a:off x="2763838" y="3184525"/>
            <a:ext cx="5229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действующий кредит до 3-х лет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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получен в кредитных организациях РФ в 2012-2016 гг.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43"/>
          <p:cNvSpPr>
            <a:spLocks noChangeArrowheads="1"/>
          </p:cNvSpPr>
          <p:nvPr/>
        </p:nvSpPr>
        <p:spPr bwMode="auto">
          <a:xfrm>
            <a:off x="2619375" y="2835275"/>
            <a:ext cx="206057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Требования к кредиту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2305" name="Прямоугольник 36"/>
          <p:cNvSpPr>
            <a:spLocks noChangeArrowheads="1"/>
          </p:cNvSpPr>
          <p:nvPr/>
        </p:nvSpPr>
        <p:spPr bwMode="auto">
          <a:xfrm>
            <a:off x="8643938" y="2555875"/>
            <a:ext cx="1870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ea typeface="Calibri" pitchFamily="34" charset="0"/>
                <a:cs typeface="Calibri" pitchFamily="34" charset="0"/>
              </a:rPr>
              <a:t>Заявок не поступало</a:t>
            </a:r>
            <a:endParaRPr lang="ru-RU" sz="1100"/>
          </a:p>
        </p:txBody>
      </p:sp>
      <p:pic>
        <p:nvPicPr>
          <p:cNvPr id="12306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49672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Rectangle 2"/>
          <p:cNvSpPr>
            <a:spLocks noChangeArrowheads="1"/>
          </p:cNvSpPr>
          <p:nvPr/>
        </p:nvSpPr>
        <p:spPr bwMode="auto">
          <a:xfrm>
            <a:off x="1409700" y="5146675"/>
            <a:ext cx="924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Головина Екатерина Сергеевна,</a:t>
            </a:r>
          </a:p>
          <a:p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главный специалист управления отраслевого развития, науки и инноваций Департамента экономического развития</a:t>
            </a:r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области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г. Вологда, ул. Герцена, 27, каб. 718,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тел. (8172) 23-01-98 (доб. 0738), </a:t>
            </a:r>
            <a:r>
              <a:rPr lang="ru-RU" sz="1400">
                <a:latin typeface="Calibri" pitchFamily="34" charset="0"/>
              </a:rPr>
              <a:t>e-mail: </a:t>
            </a:r>
            <a:r>
              <a:rPr lang="en-US" sz="1400">
                <a:latin typeface="Calibri" pitchFamily="34" charset="0"/>
              </a:rPr>
              <a:t>GolovinaES@gov35.ru</a:t>
            </a:r>
            <a:endParaRPr lang="ru-RU" sz="1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17613</TotalTime>
  <Words>2934</Words>
  <Application>Microsoft Office PowerPoint</Application>
  <PresentationFormat>Произвольный</PresentationFormat>
  <Paragraphs>585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Wingdings</vt:lpstr>
      <vt:lpstr>Iris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Belov.SO</dc:creator>
  <cp:lastModifiedBy>Надежда Сентюрина</cp:lastModifiedBy>
  <cp:revision>1222</cp:revision>
  <cp:lastPrinted>2015-04-27T07:59:30Z</cp:lastPrinted>
  <dcterms:created xsi:type="dcterms:W3CDTF">2013-11-26T06:25:59Z</dcterms:created>
  <dcterms:modified xsi:type="dcterms:W3CDTF">2017-02-02T13:45:59Z</dcterms:modified>
</cp:coreProperties>
</file>