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92" r:id="rId2"/>
    <p:sldId id="320" r:id="rId3"/>
    <p:sldId id="333" r:id="rId4"/>
    <p:sldId id="331" r:id="rId5"/>
    <p:sldId id="334" r:id="rId6"/>
    <p:sldId id="347" r:id="rId7"/>
    <p:sldId id="346" r:id="rId8"/>
    <p:sldId id="329" r:id="rId9"/>
  </p:sldIdLst>
  <p:sldSz cx="9144000" cy="5143500" type="screen16x9"/>
  <p:notesSz cx="6692900" cy="9867900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46C0A"/>
    <a:srgbClr val="407090"/>
    <a:srgbClr val="993366"/>
    <a:srgbClr val="00FF00"/>
    <a:srgbClr val="7FAEBF"/>
    <a:srgbClr val="35687F"/>
    <a:srgbClr val="325770"/>
    <a:srgbClr val="559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9" autoAdjust="0"/>
    <p:restoredTop sz="91799" autoAdjust="0"/>
  </p:normalViewPr>
  <p:slideViewPr>
    <p:cSldViewPr>
      <p:cViewPr varScale="1">
        <p:scale>
          <a:sx n="141" d="100"/>
          <a:sy n="141" d="100"/>
        </p:scale>
        <p:origin x="1032" y="12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363" cy="493713"/>
          </a:xfrm>
          <a:prstGeom prst="rect">
            <a:avLst/>
          </a:prstGeom>
        </p:spPr>
        <p:txBody>
          <a:bodyPr vert="horz" lIns="91352" tIns="45678" rIns="91352" bIns="45678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0950" y="0"/>
            <a:ext cx="2900363" cy="493713"/>
          </a:xfrm>
          <a:prstGeom prst="rect">
            <a:avLst/>
          </a:prstGeom>
        </p:spPr>
        <p:txBody>
          <a:bodyPr vert="horz" lIns="91352" tIns="45678" rIns="91352" bIns="45678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4F3BFC-7923-4DE0-9C55-766497AC0B22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" y="739775"/>
            <a:ext cx="65786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2" tIns="45678" rIns="91352" bIns="456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925" y="4687888"/>
            <a:ext cx="5353050" cy="4440237"/>
          </a:xfrm>
          <a:prstGeom prst="rect">
            <a:avLst/>
          </a:prstGeom>
        </p:spPr>
        <p:txBody>
          <a:bodyPr vert="horz" lIns="91352" tIns="45678" rIns="91352" bIns="456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00363" cy="493713"/>
          </a:xfrm>
          <a:prstGeom prst="rect">
            <a:avLst/>
          </a:prstGeom>
        </p:spPr>
        <p:txBody>
          <a:bodyPr vert="horz" lIns="91352" tIns="45678" rIns="91352" bIns="45678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0950" y="9372600"/>
            <a:ext cx="2900363" cy="493713"/>
          </a:xfrm>
          <a:prstGeom prst="rect">
            <a:avLst/>
          </a:prstGeom>
        </p:spPr>
        <p:txBody>
          <a:bodyPr vert="horz" lIns="91352" tIns="45678" rIns="91352" bIns="45678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FF53CF-BB19-47E3-99AE-78F959859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13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fld id="{81F6D09F-B8D1-4D8D-8572-840BB0E22F9B}" type="slidenum">
              <a:rPr lang="ru-RU" smtClean="0"/>
              <a:pPr defTabSz="81597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607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fld id="{30ABF551-7E6A-468C-A011-B2676B2B3384}" type="slidenum">
              <a:rPr lang="ru-RU" smtClean="0"/>
              <a:pPr defTabSz="815975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7418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9ADC-A3E0-4823-A265-B7B490548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7CA3-B89C-4835-803A-1A520680B614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2793-841A-4AED-8786-EA598624D609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9240-62B9-4F61-9F0F-6B67500693DA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A137-5D9D-4F94-84D9-E931448E20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7CCF-F6A7-4E1E-A343-FCFA1BD0D499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4603-78C8-4EB3-A79C-92DAD4D4AC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5722-5AF1-4A7D-AC55-5E5DCA84D072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ECC3-4A9D-43EB-B43E-B55E852F09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2AB4-6CC4-47BB-8D62-EAE9B57778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74F5-B779-41DF-8136-99EA7A5F74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8EFB-503D-4A5B-A3AF-04874213F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35E8-8E61-47C4-9CC5-D11B910646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0E28-AE42-46A0-AFFB-72A13D44D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2ED4-312E-4817-9EFF-23D08A4C35FC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795031-4FE1-4880-BCE2-4757EEB013B3}" type="datetime1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CFE20-55B5-430B-BCA6-5211A97DCD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32" r:id="rId13"/>
    <p:sldLayoutId id="2147483731" r:id="rId14"/>
    <p:sldLayoutId id="2147483730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 txBox="1">
            <a:spLocks/>
          </p:cNvSpPr>
          <p:nvPr/>
        </p:nvSpPr>
        <p:spPr bwMode="auto">
          <a:xfrm>
            <a:off x="2286000" y="285750"/>
            <a:ext cx="63912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0" tIns="40815" rIns="81630" bIns="40815"/>
          <a:lstStyle/>
          <a:p>
            <a:pPr>
              <a:lnSpc>
                <a:spcPts val="2000"/>
              </a:lnSpc>
              <a:spcBef>
                <a:spcPts val="1200"/>
              </a:spcBef>
            </a:pPr>
            <a:endParaRPr lang="ru-RU" sz="2800" b="1">
              <a:solidFill>
                <a:srgbClr val="8D8C90"/>
              </a:solidFill>
              <a:latin typeface="Calibri" pitchFamily="34" charset="0"/>
            </a:endParaRPr>
          </a:p>
        </p:txBody>
      </p:sp>
      <p:sp>
        <p:nvSpPr>
          <p:cNvPr id="14339" name="TextBox 42"/>
          <p:cNvSpPr txBox="1">
            <a:spLocks noChangeArrowheads="1"/>
          </p:cNvSpPr>
          <p:nvPr/>
        </p:nvSpPr>
        <p:spPr bwMode="auto">
          <a:xfrm>
            <a:off x="214282" y="2357436"/>
            <a:ext cx="8429684" cy="121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 algn="ctr" eaLnBrk="0" hangingPunct="0"/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«Ответственность за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организаций через подставных лиц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42"/>
          <p:cNvSpPr txBox="1">
            <a:spLocks noChangeArrowheads="1"/>
          </p:cNvSpPr>
          <p:nvPr/>
        </p:nvSpPr>
        <p:spPr bwMode="auto">
          <a:xfrm>
            <a:off x="1835150" y="4286262"/>
            <a:ext cx="5473700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Box 42"/>
          <p:cNvSpPr txBox="1">
            <a:spLocks noChangeArrowheads="1"/>
          </p:cNvSpPr>
          <p:nvPr/>
        </p:nvSpPr>
        <p:spPr bwMode="auto">
          <a:xfrm>
            <a:off x="2286000" y="928688"/>
            <a:ext cx="6858000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Межрайонная ИФНС России № 12 по Вологодской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285720" y="2357436"/>
            <a:ext cx="6357982" cy="2714644"/>
          </a:xfrm>
        </p:spPr>
        <p:txBody>
          <a:bodyPr anchor="ctr"/>
          <a:lstStyle/>
          <a:p>
            <a:pPr marL="284163" indent="258763" algn="just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 подставными лицами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понимаются лица, которые являются учредителями (участниками) юридического лица или органами управления юридического лица и путем введения в заблуждение либо без ведома которых были внесены данные о них в единый государственный реестр юридических лиц, а также лица, которые являются органами управления юридического лица, у которых отсутствует цель управления юридическим лицом.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4163" indent="258763" algn="just" eaLnBrk="1" hangingPunct="1">
              <a:spcBef>
                <a:spcPct val="0"/>
              </a:spcBef>
              <a:buClr>
                <a:srgbClr val="C00000"/>
              </a:buClr>
            </a:pPr>
            <a:endParaRPr lang="ru-RU" sz="1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23850" y="411162"/>
            <a:ext cx="8391525" cy="588951"/>
          </a:xfrm>
          <a:prstGeom prst="rect">
            <a:avLst/>
          </a:prstGeom>
        </p:spPr>
        <p:txBody>
          <a:bodyPr lIns="81630" tIns="40815" rIns="81630" bIns="40815" anchor="ctr"/>
          <a:lstStyle/>
          <a:p>
            <a:pPr algn="ctr" defTabSz="816296" fontAlgn="auto">
              <a:spcAft>
                <a:spcPts val="0"/>
              </a:spcAft>
              <a:defRPr/>
            </a:pPr>
            <a:endParaRPr lang="ru-RU" sz="27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38" y="4398963"/>
            <a:ext cx="504825" cy="512762"/>
          </a:xfrm>
        </p:spPr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23850" y="411162"/>
            <a:ext cx="8391525" cy="803266"/>
          </a:xfrm>
          <a:prstGeom prst="rect">
            <a:avLst/>
          </a:prstGeom>
        </p:spPr>
        <p:txBody>
          <a:bodyPr lIns="81630" tIns="40815" rIns="81630" bIns="40815" anchor="ctr"/>
          <a:lstStyle/>
          <a:p>
            <a:pPr algn="ctr" defTabSz="816296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Что такое «</a:t>
            </a:r>
            <a:r>
              <a:rPr lang="ru-RU" sz="27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фирма-однодневока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»? </a:t>
            </a:r>
          </a:p>
          <a:p>
            <a:pPr algn="ctr" defTabSz="816296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Кто является «подставным лицом»?</a:t>
            </a:r>
            <a:endParaRPr lang="ru-RU" sz="27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357304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258763" algn="just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«фирмами-однодневками»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понимают фиктивные юридические лица, создаваемые для незаконного получения различного рода выгод и преимуществ.</a:t>
            </a:r>
          </a:p>
        </p:txBody>
      </p:sp>
      <p:pic>
        <p:nvPicPr>
          <p:cNvPr id="10" name="Picture 4" descr="C:\Users\Acer\Desktop\pamyatka1-1-e1503642930230 (1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857370"/>
            <a:ext cx="2754212" cy="298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10"/>
            <a:ext cx="7815292" cy="3429024"/>
          </a:xfrm>
        </p:spPr>
        <p:txBody>
          <a:bodyPr/>
          <a:lstStyle/>
          <a:p>
            <a:pPr algn="just">
              <a:buClr>
                <a:srgbClr val="002060"/>
              </a:buClr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Учредителями или директорами  «фирм-однодневок» могут стать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лица, которые не подозревают о своем участии в этих фирмах (например, в случае утери своего паспорта, которым воспользовались иные лица при регистрации фирмы), а так же граждане, которые идут на это осознано, получая определенное денежное вознаграждение за следующие действия:</a:t>
            </a:r>
          </a:p>
          <a:p>
            <a:pPr algn="just">
              <a:buClr>
                <a:srgbClr val="002060"/>
              </a:buClr>
            </a:pPr>
            <a:endParaRPr lang="ru-RU" sz="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своего паспорта для регистрации предприятия (где он является руководителем и/или учредителем),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выдачу доверенности на право представлять интересы предприятия в налоговых и иных органах с правом подписи документов, на получение ключа электронно-цифровой подписи (ЭЦП),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оформление банковской карты (открытие расчетных счетов) в кредитном учреждении.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14758"/>
            <a:ext cx="6286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Обычно на роль руководителей «фирм-однодневок» мошенники выбирают наименее защищенных граждан: выпускников школ, детских домов и интернатов, студентов, малоимущих граждан, безработных и иных лиц.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Acer\Desktop\Новая папка\5ff39863c4796167a312ecb50026bc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357568"/>
            <a:ext cx="1511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428728" y="285734"/>
            <a:ext cx="7286647" cy="1571636"/>
          </a:xfrm>
          <a:prstGeom prst="rect">
            <a:avLst/>
          </a:prstGeom>
        </p:spPr>
        <p:txBody>
          <a:bodyPr lIns="81630" tIns="40815" rIns="81630" bIns="40815" anchor="ctr"/>
          <a:lstStyle/>
          <a:p>
            <a:pPr algn="ctr" defTabSz="816296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Федеральный закон № 67-ФЗ от 30.03.2015 года </a:t>
            </a:r>
          </a:p>
          <a:p>
            <a:pPr algn="ctr" defTabSz="816296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 внесении изменений в отдельные законодательные акты российской федерации в части обеспечения достоверности сведений, представляемых при государственной регистрации юридических лиц и индивидуальных предпринимателей»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071684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Введена ответственность за представление в регистрирующий орган данных, повлекших внесение в ЕГРЮЛ сведений о подставных лицах.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 этой даты правоохранительные органы вправе привлекать граждан к уголовной ответственности не только за создание «фирмы –однодневки», но и за внесение изменений в ЕГРЮЛ, в результате которых в реестре появились сведения о подставных лицах.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Причем  подставным лицом  может быть признан учредитель или руководитель фирмы, сведения о котором внесены в реестр.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Acer\Desktop\Новая папка\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10"/>
            <a:ext cx="2137015" cy="197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06" y="1142990"/>
            <a:ext cx="8286808" cy="3568711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Статья 173.1. УК РФ: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Образование юридического лица через подставных лиц, а также представление в орган, осуществляющий государственную регистрацию юридических лиц и ИП, данных, повлекшее внесение в ЕГРЮЛ сведений о подставных лицах, -</a:t>
            </a:r>
          </a:p>
          <a:p>
            <a:pPr marL="808038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наказывается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штрафом в размере от 100 000 до 300 000 рублей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размере заработной платы (иного дохода) осужденного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период от 7 месяцев до 1 года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принудительными работами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срок до 3 лет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лишением свободы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тот же срок.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Те же деяния, совершенные лицом с использованием своего служебного положения или группой лиц по предварительному сговору, -</a:t>
            </a:r>
          </a:p>
          <a:p>
            <a:pPr marL="808038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наказываются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штрафом в размере от 300 000 до 500 000 рублей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размере заработной платы или иного дохода осужденного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период от 1 года до 3 лет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обязательными работами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срок от 180 до 240 часов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лишением свободы на срок до 5 лет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071670" y="357172"/>
            <a:ext cx="6715171" cy="928694"/>
          </a:xfrm>
          <a:prstGeom prst="rect">
            <a:avLst/>
          </a:prstGeom>
        </p:spPr>
        <p:txBody>
          <a:bodyPr lIns="81630" tIns="40815" rIns="81630" bIns="40815" anchor="ctr"/>
          <a:lstStyle/>
          <a:p>
            <a:pPr algn="ctr" defTabSz="816296" fontAlgn="auto"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Ответственность за незаконное образование (создание, реорганизацию) юридического лица</a:t>
            </a:r>
            <a:endParaRPr lang="ru-RU" sz="27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34"/>
            <a:ext cx="185738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06" y="1071552"/>
            <a:ext cx="8286808" cy="364014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Статья 173.2. УК РФ: 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документа, удостоверяющего личность, или выдача доверенности, если эти действия совершены для внесения в единый государственный реестр юридических лиц сведений о подставном лице, -</a:t>
            </a:r>
          </a:p>
          <a:p>
            <a:pPr marL="808038" algn="just">
              <a:spcBef>
                <a:spcPts val="0"/>
              </a:spcBef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наказываются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штрафом в размере от 100 000 до 300 000 рублей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размере заработной платы (иного дохода) осужденного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период от 7 месяцев до 1 года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обязательными работами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срок от 180 до 240 часов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исправительными работами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срок до 2 лет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8038" algn="just">
              <a:spcBef>
                <a:spcPts val="0"/>
              </a:spcBef>
            </a:pPr>
            <a:endParaRPr lang="ru-RU" sz="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Приобретение документа, удостоверяющего личность (получение его на возмездной или безвозмездной основе), или использование персональных данных, полученных незаконным путем, если эти деяния совершены для внесения в ЕГРЮЛ сведений о подставном лице, -</a:t>
            </a:r>
          </a:p>
          <a:p>
            <a:pPr marL="808038" algn="just">
              <a:spcBef>
                <a:spcPts val="0"/>
              </a:spcBef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наказываются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штрафом в размере от 300 000 до 500 000 рублей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размере заработной платы (иного дохода) осужденного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период от 1 года до 3 лет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принудительными работами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срок до 3 лет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лишением свободы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тот же срок.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428860" y="214296"/>
            <a:ext cx="6357982" cy="1214446"/>
          </a:xfrm>
          <a:prstGeom prst="rect">
            <a:avLst/>
          </a:prstGeom>
        </p:spPr>
        <p:txBody>
          <a:bodyPr lIns="81630" tIns="40815" rIns="81630" bIns="40815" anchor="ctr"/>
          <a:lstStyle/>
          <a:p>
            <a:pPr algn="ctr" defTabSz="816296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Ответственность за незаконное использование документов для образования юридического лица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34"/>
            <a:ext cx="166187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15"/>
            <a:ext cx="7358114" cy="1071570"/>
          </a:xfrm>
        </p:spPr>
        <p:txBody>
          <a:bodyPr/>
          <a:lstStyle/>
          <a:p>
            <a:pPr marL="3175" indent="3175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БУДЬТЕ БДИТЕЛЬНЫ! НЕ ПРЕДОСТАВЛЯЕЙТЕ </a:t>
            </a:r>
          </a:p>
          <a:p>
            <a:pPr marL="3175" indent="3175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СВОИ ПАСПОРТНЫЕ ДАННЫЕ ПОСТОРОННИМ ЛИЦАМ!</a:t>
            </a:r>
          </a:p>
          <a:p>
            <a:pPr marL="627405" indent="-342900" algn="just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405" indent="-342900">
              <a:buAutoNum type="arabicPeriod"/>
            </a:pPr>
            <a:endParaRPr lang="ru-RU" sz="17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405" indent="-342900">
              <a:buAutoNum type="arabicPeriod"/>
            </a:pPr>
            <a:endParaRPr lang="ru-RU" sz="1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912AB4-6CC4-47BB-8D62-EAE9B57778F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34"/>
            <a:ext cx="178982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2285998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3175"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ПОДУМАЙТЕ О БУДУЩЕМ! ФАКТ ПРИВЛЕЧЕНИЯ К УГОЛОВНОЙ ОТВЕТСТВЕННОСТИ НЕГАТИВНО СКАЖЕТСЯ В БУДУЩЕМ:</a:t>
            </a:r>
          </a:p>
          <a:p>
            <a:pPr marL="896938" indent="3175"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станет неустранимым препятствием для поступления на государственную, муниципальную, военную и иную службу или будет мешать при построении карьеры в той или иной области!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12"/>
            <a:ext cx="157163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 txBox="1">
            <a:spLocks/>
          </p:cNvSpPr>
          <p:nvPr/>
        </p:nvSpPr>
        <p:spPr bwMode="auto">
          <a:xfrm>
            <a:off x="2286000" y="285750"/>
            <a:ext cx="63912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0" tIns="40815" rIns="81630" bIns="40815"/>
          <a:lstStyle/>
          <a:p>
            <a:pPr>
              <a:lnSpc>
                <a:spcPts val="2000"/>
              </a:lnSpc>
              <a:spcBef>
                <a:spcPts val="1200"/>
              </a:spcBef>
            </a:pPr>
            <a:endParaRPr lang="ru-RU" sz="2800" b="1">
              <a:solidFill>
                <a:srgbClr val="8D8C90"/>
              </a:solidFill>
              <a:latin typeface="Calibri" pitchFamily="34" charset="0"/>
            </a:endParaRPr>
          </a:p>
        </p:txBody>
      </p:sp>
      <p:sp>
        <p:nvSpPr>
          <p:cNvPr id="23555" name="TextBox 42"/>
          <p:cNvSpPr txBox="1">
            <a:spLocks noChangeArrowheads="1"/>
          </p:cNvSpPr>
          <p:nvPr/>
        </p:nvSpPr>
        <p:spPr bwMode="auto">
          <a:xfrm>
            <a:off x="1285875" y="2500313"/>
            <a:ext cx="6858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 eaLnBrk="0" hangingPunct="0"/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3556" name="TextBox 42"/>
          <p:cNvSpPr txBox="1">
            <a:spLocks noChangeArrowheads="1"/>
          </p:cNvSpPr>
          <p:nvPr/>
        </p:nvSpPr>
        <p:spPr bwMode="auto">
          <a:xfrm>
            <a:off x="1835150" y="4286262"/>
            <a:ext cx="5473700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12148</TotalTime>
  <Words>427</Words>
  <Application>Microsoft Office PowerPoint</Application>
  <PresentationFormat>Экран (16:9)</PresentationFormat>
  <Paragraphs>46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Present_FNS2012_16-9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FNS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L. Overchuk</dc:creator>
  <cp:lastModifiedBy>ZhaboMA</cp:lastModifiedBy>
  <cp:revision>503</cp:revision>
  <cp:lastPrinted>2015-12-04T10:38:06Z</cp:lastPrinted>
  <dcterms:created xsi:type="dcterms:W3CDTF">2014-09-22T13:18:26Z</dcterms:created>
  <dcterms:modified xsi:type="dcterms:W3CDTF">2021-03-23T11:20:11Z</dcterms:modified>
</cp:coreProperties>
</file>