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324" r:id="rId2"/>
    <p:sldId id="359" r:id="rId3"/>
    <p:sldId id="361" r:id="rId4"/>
    <p:sldId id="362" r:id="rId5"/>
    <p:sldId id="363" r:id="rId6"/>
    <p:sldId id="364" r:id="rId7"/>
    <p:sldId id="365" r:id="rId8"/>
    <p:sldId id="366" r:id="rId9"/>
    <p:sldId id="368" r:id="rId10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howGuides="1">
      <p:cViewPr varScale="1">
        <p:scale>
          <a:sx n="138" d="100"/>
          <a:sy n="138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A4D01-E4A9-4BF7-BF4A-04E2C959EEE2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B58EC-7FB5-4CF6-88F5-928DD835DC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6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92D050">
                <a:alpha val="63000"/>
              </a:srgb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1F8490-2133-4A49-839E-04436CDEE64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543A55-F36B-4B46-9CA3-043EF6EAF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Основные руководящие документы</a:t>
            </a:r>
          </a:p>
        </p:txBody>
      </p:sp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1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Артем\Downloads\Без названия (3).jpg"/>
          <p:cNvPicPr>
            <a:picLocks noChangeAspect="1" noChangeArrowheads="1"/>
          </p:cNvPicPr>
          <p:nvPr/>
        </p:nvPicPr>
        <p:blipFill>
          <a:blip r:embed="rId3">
            <a:lum contrast="95000"/>
          </a:blip>
          <a:srcRect l="12500" r="8332" b="-1"/>
          <a:stretch>
            <a:fillRect/>
          </a:stretch>
        </p:blipFill>
        <p:spPr bwMode="auto">
          <a:xfrm>
            <a:off x="3071802" y="1142989"/>
            <a:ext cx="2857520" cy="360949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857620" y="1760518"/>
            <a:ext cx="1809763" cy="1668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Поручение Президента РФ от 14.02.2023г. </a:t>
            </a:r>
          </a:p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№ Пр-309</a:t>
            </a:r>
          </a:p>
        </p:txBody>
      </p:sp>
      <p:pic>
        <p:nvPicPr>
          <p:cNvPr id="12" name="Picture 2" descr="C:\Users\Артем\Downloads\Без названия (3).jpg"/>
          <p:cNvPicPr>
            <a:picLocks noChangeAspect="1" noChangeArrowheads="1"/>
          </p:cNvPicPr>
          <p:nvPr/>
        </p:nvPicPr>
        <p:blipFill>
          <a:blip r:embed="rId3">
            <a:lum contrast="95000"/>
          </a:blip>
          <a:srcRect l="12500" r="8332" b="-1"/>
          <a:stretch>
            <a:fillRect/>
          </a:stretch>
        </p:blipFill>
        <p:spPr bwMode="auto">
          <a:xfrm>
            <a:off x="6072199" y="1168402"/>
            <a:ext cx="2857519" cy="3609497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858017" y="2143122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Протокол заседания СБ </a:t>
            </a:r>
          </a:p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от 23.02.2023г.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 l="66087" t="13430" b="5585"/>
          <a:stretch>
            <a:fillRect/>
          </a:stretch>
        </p:blipFill>
        <p:spPr bwMode="auto">
          <a:xfrm>
            <a:off x="1" y="714362"/>
            <a:ext cx="2857488" cy="44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Требования к кандидату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2</a:t>
            </a:r>
          </a:p>
        </p:txBody>
      </p:sp>
      <p:pic>
        <p:nvPicPr>
          <p:cNvPr id="9" name="Picture 2" descr="C:\Users\Артем\Desktop\images (1)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81307"/>
            <a:ext cx="9143999" cy="446219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142976" y="1558347"/>
            <a:ext cx="7072362" cy="58477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Возраст от 18 лет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780416"/>
            <a:ext cx="7286676" cy="1077218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Годен по состоянию здоровья</a:t>
            </a:r>
          </a:p>
          <a:p>
            <a:pPr algn="ctr"/>
            <a:r>
              <a:rPr lang="ru-RU" sz="3200" b="1" dirty="0"/>
              <a:t>(категория А или Б)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Перечень документов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3</a:t>
            </a:r>
          </a:p>
        </p:txBody>
      </p:sp>
      <p:pic>
        <p:nvPicPr>
          <p:cNvPr id="1026" name="Picture 2" descr="C:\Users\Артем\Desktop\images (1)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681307"/>
            <a:ext cx="9143999" cy="446219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857238"/>
            <a:ext cx="8643998" cy="58477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Автобиография и анкета.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571618"/>
            <a:ext cx="8643998" cy="58477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Паспорт.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285998"/>
            <a:ext cx="8643998" cy="58477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Военный билет.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000378"/>
            <a:ext cx="8643998" cy="1077218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Свидетельство о браке.</a:t>
            </a:r>
          </a:p>
          <a:p>
            <a:pPr algn="ctr"/>
            <a:r>
              <a:rPr lang="ru-RU" sz="3200" b="1" dirty="0"/>
              <a:t>Свидетельство о рождении детей.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4214824"/>
            <a:ext cx="8643998" cy="58477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Документы об образовании.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Денежное довольствие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4</a:t>
            </a:r>
          </a:p>
        </p:txBody>
      </p:sp>
      <p:pic>
        <p:nvPicPr>
          <p:cNvPr id="1026" name="Picture 2" descr="C:\Users\Артем\Desktop\images (1)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681307"/>
            <a:ext cx="9143999" cy="446219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1071552"/>
            <a:ext cx="8643998" cy="1569660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В Учебном Центре</a:t>
            </a:r>
          </a:p>
          <a:p>
            <a:pPr algn="ctr"/>
            <a:r>
              <a:rPr lang="ru-RU" sz="3200" b="1" dirty="0"/>
              <a:t>в месяц</a:t>
            </a:r>
          </a:p>
          <a:p>
            <a:pPr algn="ctr"/>
            <a:r>
              <a:rPr lang="ru-RU" sz="3200" b="1" u="sng" dirty="0">
                <a:solidFill>
                  <a:srgbClr val="CC0000"/>
                </a:solidFill>
              </a:rPr>
              <a:t>30 – 45 тыс. 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002354"/>
            <a:ext cx="8643998" cy="1569660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В зоне СВО</a:t>
            </a:r>
          </a:p>
          <a:p>
            <a:pPr algn="ctr"/>
            <a:r>
              <a:rPr lang="ru-RU" sz="3200" b="1" dirty="0"/>
              <a:t>в месяц</a:t>
            </a:r>
          </a:p>
          <a:p>
            <a:pPr algn="ctr"/>
            <a:r>
              <a:rPr lang="ru-RU" sz="3200" b="1" u="sng" dirty="0">
                <a:solidFill>
                  <a:srgbClr val="CC0000"/>
                </a:solidFill>
              </a:rPr>
              <a:t>205 – 250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Денежные выплаты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5</a:t>
            </a:r>
          </a:p>
        </p:txBody>
      </p:sp>
      <p:pic>
        <p:nvPicPr>
          <p:cNvPr id="1026" name="Picture 2" descr="C:\Users\Артем\Desktop\images (1)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681307"/>
            <a:ext cx="9143999" cy="446219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928676"/>
            <a:ext cx="8643998" cy="1569660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Из Федерального бюджета</a:t>
            </a:r>
          </a:p>
          <a:p>
            <a:pPr algn="ctr"/>
            <a:r>
              <a:rPr lang="ru-RU" sz="3200" b="1" dirty="0"/>
              <a:t>(заключение контракта на год и более)</a:t>
            </a:r>
          </a:p>
          <a:p>
            <a:pPr algn="ctr"/>
            <a:r>
              <a:rPr lang="ru-RU" sz="3200" b="1" u="sng" dirty="0">
                <a:solidFill>
                  <a:srgbClr val="CC0000"/>
                </a:solidFill>
              </a:rPr>
              <a:t>единовременно 195 тыс. 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867101"/>
            <a:ext cx="9144000" cy="2062103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Из Регионального бюджета</a:t>
            </a:r>
          </a:p>
          <a:p>
            <a:pPr algn="ctr"/>
            <a:r>
              <a:rPr lang="ru-RU" sz="3200" b="1" dirty="0"/>
              <a:t>(справка командира в/ч об участии в СВО)</a:t>
            </a:r>
          </a:p>
          <a:p>
            <a:pPr algn="ctr"/>
            <a:r>
              <a:rPr lang="ru-RU" sz="3200" b="1" u="sng" dirty="0">
                <a:solidFill>
                  <a:srgbClr val="CC0000"/>
                </a:solidFill>
              </a:rPr>
              <a:t>единовременно 100 тыс. рублей</a:t>
            </a:r>
          </a:p>
          <a:p>
            <a:pPr algn="ctr"/>
            <a:r>
              <a:rPr lang="ru-RU" sz="3200" b="1" u="sng" dirty="0">
                <a:solidFill>
                  <a:srgbClr val="CC0000"/>
                </a:solidFill>
              </a:rPr>
              <a:t>ежемесячно 10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Социальные льготы и гарантии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6</a:t>
            </a:r>
          </a:p>
        </p:txBody>
      </p:sp>
      <p:pic>
        <p:nvPicPr>
          <p:cNvPr id="1026" name="Picture 2" descr="C:\Users\Артем\Desktop\images (1)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681307"/>
            <a:ext cx="9143999" cy="446219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967077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Жилье через </a:t>
            </a:r>
            <a:r>
              <a:rPr lang="ru-RU" sz="2400" b="1" dirty="0" err="1"/>
              <a:t>накопительно-ипотечную</a:t>
            </a:r>
            <a:r>
              <a:rPr lang="ru-RU" sz="2400" b="1" dirty="0"/>
              <a:t> систему.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538581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Медицинское обеспечение.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110085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Вещевое обеспечение.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681589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Продовольственное обеспечение.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3253093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Оплачиваемый двухнедельный отпуск раз в полгода.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3824597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Страхование жизни и здоровья.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4396101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Военная Пенсия после 20 лет службы.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Дополнительные льготы для участников СВО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7</a:t>
            </a:r>
          </a:p>
        </p:txBody>
      </p:sp>
      <p:pic>
        <p:nvPicPr>
          <p:cNvPr id="1026" name="Picture 2" descr="C:\Users\Артем\Desktop\images (1)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681307"/>
            <a:ext cx="9143999" cy="446219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1610019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Статус «Ветеран боевых действий».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181523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Кредитные и налоговые каникулы.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753027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Бюджетные места для детей в ВУЗах.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324531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Социальные программы реабилитации и адаптации.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Региональные меры поддержки участников СВО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8</a:t>
            </a:r>
          </a:p>
        </p:txBody>
      </p:sp>
      <p:pic>
        <p:nvPicPr>
          <p:cNvPr id="1026" name="Picture 2" descr="C:\Users\Артем\Desktop\images (1)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681307"/>
            <a:ext cx="9143999" cy="446219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1214428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Путевки в санатории области.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785932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Социальное сопровождение семей военнослужащих.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357436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Освобождение от платы за Детский сад.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928940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Освобождение от платы за общежитие студентов.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3500444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Освобождение от платы за кружки и секции.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4071948"/>
            <a:ext cx="8643998" cy="46166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Бесплатное питание школьников и студентов.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-15874" y="627534"/>
            <a:ext cx="9180513" cy="0"/>
          </a:xfrm>
          <a:prstGeom prst="line">
            <a:avLst/>
          </a:prstGeom>
          <a:noFill/>
          <a:ln w="28575" cmpd="thinThick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364" tIns="45681" rIns="91364" bIns="45681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982056" y="112623"/>
            <a:ext cx="7190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>
                <a:latin typeface="Impact" pitchFamily="34" charset="0"/>
                <a:cs typeface="Times New Roman" pitchFamily="18" charset="0"/>
              </a:rPr>
              <a:t>Куда обратиться с заявлением</a:t>
            </a:r>
          </a:p>
        </p:txBody>
      </p:sp>
      <p:pic>
        <p:nvPicPr>
          <p:cNvPr id="394" name="Picture 7" descr="C:\Users\Гость\Desktop\1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97879" cy="5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" name="Овал 562"/>
          <p:cNvSpPr>
            <a:spLocks noChangeArrowheads="1"/>
          </p:cNvSpPr>
          <p:nvPr/>
        </p:nvSpPr>
        <p:spPr bwMode="auto">
          <a:xfrm>
            <a:off x="8565440" y="61913"/>
            <a:ext cx="466388" cy="352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9</a:t>
            </a:r>
          </a:p>
        </p:txBody>
      </p:sp>
      <p:pic>
        <p:nvPicPr>
          <p:cNvPr id="2050" name="Picture 2" descr="C:\Users\Артем\Desktop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714363"/>
            <a:ext cx="9144000" cy="4429138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142976" y="1214428"/>
            <a:ext cx="7072362" cy="1138773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 телефонам:</a:t>
            </a:r>
          </a:p>
          <a:p>
            <a:pPr algn="ctr"/>
            <a:r>
              <a:rPr lang="ru-RU" sz="3600" b="1" dirty="0">
                <a:solidFill>
                  <a:srgbClr val="CC0000"/>
                </a:solidFill>
              </a:rPr>
              <a:t>26-19-37, 26-18-42</a:t>
            </a:r>
            <a:endParaRPr lang="ru-RU" sz="3600" dirty="0">
              <a:solidFill>
                <a:srgbClr val="CC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2780416"/>
            <a:ext cx="8429684" cy="1692771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Лично: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ул.Краснодонцев 118, </a:t>
            </a:r>
            <a:r>
              <a:rPr lang="ru-RU" sz="3600" b="1" dirty="0" err="1">
                <a:solidFill>
                  <a:srgbClr val="FF0000"/>
                </a:solidFill>
              </a:rPr>
              <a:t>каб</a:t>
            </a:r>
            <a:r>
              <a:rPr lang="ru-RU" sz="3600" b="1" dirty="0">
                <a:solidFill>
                  <a:srgbClr val="FF0000"/>
                </a:solidFill>
              </a:rPr>
              <a:t>. 20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с 09.00 до 16.00 (перерыв 12.30-13.30) </a:t>
            </a:r>
          </a:p>
        </p:txBody>
      </p:sp>
    </p:spTree>
    <p:extLst>
      <p:ext uri="{BB962C8B-B14F-4D97-AF65-F5344CB8AC3E}">
        <p14:creationId xmlns:p14="http://schemas.microsoft.com/office/powerpoint/2010/main" val="2997355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3050</TotalTime>
  <Words>270</Words>
  <Application>Microsoft Office PowerPoint</Application>
  <PresentationFormat>Экран (16:9)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Impact</vt:lpstr>
      <vt:lpstr>Palatino Linotype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Admsec</dc:creator>
  <cp:lastModifiedBy>Семикова Наталья</cp:lastModifiedBy>
  <cp:revision>266</cp:revision>
  <cp:lastPrinted>2021-06-03T14:07:09Z</cp:lastPrinted>
  <dcterms:created xsi:type="dcterms:W3CDTF">2017-09-05T13:34:37Z</dcterms:created>
  <dcterms:modified xsi:type="dcterms:W3CDTF">2023-04-21T05:50:41Z</dcterms:modified>
</cp:coreProperties>
</file>