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2" r:id="rId2"/>
    <p:sldId id="372" r:id="rId3"/>
    <p:sldId id="384" r:id="rId4"/>
    <p:sldId id="367" r:id="rId5"/>
    <p:sldId id="385" r:id="rId6"/>
    <p:sldId id="360" r:id="rId7"/>
  </p:sldIdLst>
  <p:sldSz cx="9144000" cy="6858000" type="screen4x3"/>
  <p:notesSz cx="6805613" cy="99393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0000"/>
    <a:srgbClr val="399AB5"/>
    <a:srgbClr val="005696"/>
    <a:srgbClr val="DDEAF3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73801" autoAdjust="0"/>
  </p:normalViewPr>
  <p:slideViewPr>
    <p:cSldViewPr>
      <p:cViewPr varScale="1">
        <p:scale>
          <a:sx n="84" d="100"/>
          <a:sy n="84" d="100"/>
        </p:scale>
        <p:origin x="2700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3870"/>
    </p:cViewPr>
  </p:sorterViewPr>
  <p:notesViewPr>
    <p:cSldViewPr>
      <p:cViewPr varScale="1">
        <p:scale>
          <a:sx n="80" d="100"/>
          <a:sy n="80" d="100"/>
        </p:scale>
        <p:origin x="4014" y="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016423779175755E-3"/>
          <c:y val="3.7085775628415564E-2"/>
          <c:w val="0.9182814680746656"/>
          <c:h val="0.9397174185507165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бюджет развития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delete val="1"/>
          </c:dLbls>
          <c:cat>
            <c:strRef>
              <c:f>Лист1!$B$1:$C$1</c:f>
              <c:strCache>
                <c:ptCount val="2"/>
                <c:pt idx="0">
                  <c:v>Год</c:v>
                </c:pt>
                <c:pt idx="1">
                  <c:v>1 квартал 2023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4787</c:v>
                </c:pt>
                <c:pt idx="1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20-4881-A5CB-8914607F3B3E}"/>
            </c:ext>
          </c:extLst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бюджет содержания 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elete val="1"/>
          </c:dLbls>
          <c:cat>
            <c:strRef>
              <c:f>Лист1!$B$1:$C$1</c:f>
              <c:strCache>
                <c:ptCount val="2"/>
                <c:pt idx="0">
                  <c:v>Год</c:v>
                </c:pt>
                <c:pt idx="1">
                  <c:v>1 квартал 2023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9524</c:v>
                </c:pt>
                <c:pt idx="1">
                  <c:v>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520-4881-A5CB-8914607F3B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3"/>
        <c:overlap val="100"/>
        <c:axId val="152263440"/>
        <c:axId val="1"/>
      </c:barChart>
      <c:catAx>
        <c:axId val="152263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52263440"/>
        <c:crosses val="autoZero"/>
        <c:crossBetween val="between"/>
        <c:majorUnit val="22.856400000000001"/>
      </c:valAx>
      <c:spPr>
        <a:noFill/>
        <a:ln w="25335">
          <a:noFill/>
        </a:ln>
      </c:spPr>
    </c:plotArea>
    <c:plotVisOnly val="1"/>
    <c:dispBlanksAs val="gap"/>
    <c:showDLblsOverMax val="0"/>
  </c:chart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99AB5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9457</c:v>
                </c:pt>
                <c:pt idx="1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41-4B2A-8AD1-BD287EB276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4207</c:v>
                </c:pt>
                <c:pt idx="1">
                  <c:v>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41-4B2A-8AD1-BD287EB27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473713440"/>
        <c:axId val="473711144"/>
      </c:barChart>
      <c:catAx>
        <c:axId val="473713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3711144"/>
        <c:crosses val="autoZero"/>
        <c:auto val="1"/>
        <c:lblAlgn val="ctr"/>
        <c:lblOffset val="100"/>
        <c:noMultiLvlLbl val="0"/>
      </c:catAx>
      <c:valAx>
        <c:axId val="4737111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371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0599664533322E-2"/>
          <c:y val="2.4411515321326855E-3"/>
          <c:w val="0.60053647952527067"/>
          <c:h val="0.989434459833754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 Налог и Неналог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579-489B-8AAC-FE1207F1355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00" dirty="0"/>
                      <a:t>189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#\ ##0</c:formatCode>
                <c:ptCount val="1"/>
                <c:pt idx="0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9-489B-8AAC-FE1207F135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579-489B-8AAC-FE1207F1355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579-489B-8AAC-FE1207F1355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5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126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Лист1!$C$2</c:f>
              <c:numCache>
                <c:formatCode>#\ ##0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79-489B-8AAC-FE1207F1355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НИФЛ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408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Лист1!$D$2</c:f>
              <c:numCache>
                <c:formatCode>#\ ##0</c:formatCode>
                <c:ptCount val="1"/>
                <c:pt idx="0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79-489B-8AAC-FE1207F1355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ЗН</c:v>
                </c:pt>
              </c:strCache>
            </c:strRef>
          </c:tx>
          <c:spPr>
            <a:solidFill>
              <a:srgbClr val="4F9DB9"/>
            </a:solidFill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5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282</a:t>
                    </a:r>
                  </a:p>
                </c:rich>
              </c:tx>
              <c:spPr>
                <a:noFill/>
                <a:ln w="2269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54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Лист1!$E$2</c:f>
              <c:numCache>
                <c:formatCode>#\ ##0</c:formatCode>
                <c:ptCount val="1"/>
                <c:pt idx="0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79-489B-8AAC-FE1207F1355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СНР МСП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544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Лист1!$F$2</c:f>
              <c:numCache>
                <c:formatCode>#\ ##0</c:formatCode>
                <c:ptCount val="1"/>
                <c:pt idx="0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79-489B-8AAC-FE1207F1355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КУИ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480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Лист1!$G$2</c:f>
              <c:numCache>
                <c:formatCode>#\ ##0</c:formatCode>
                <c:ptCount val="1"/>
                <c:pt idx="0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579-489B-8AAC-FE1207F1355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2 178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579-489B-8AAC-FE1207F1355C}"/>
                </c:ext>
              </c:extLst>
            </c:dLbl>
            <c:spPr>
              <a:noFill/>
              <a:ln w="226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Лист1!$H$2</c:f>
              <c:numCache>
                <c:formatCode>#\ ##0</c:formatCode>
                <c:ptCount val="1"/>
                <c:pt idx="0">
                  <c:v>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579-489B-8AAC-FE1207F13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329899919"/>
        <c:axId val="1"/>
      </c:barChart>
      <c:catAx>
        <c:axId val="32989991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\ ##0" sourceLinked="1"/>
        <c:majorTickMark val="out"/>
        <c:minorTickMark val="none"/>
        <c:tickLblPos val="nextTo"/>
        <c:crossAx val="329899919"/>
        <c:crosses val="autoZero"/>
        <c:crossBetween val="between"/>
      </c:valAx>
      <c:spPr>
        <a:noFill/>
        <a:ln w="23040">
          <a:noFill/>
        </a:ln>
      </c:spPr>
    </c:plotArea>
    <c:plotVisOnly val="1"/>
    <c:dispBlanksAs val="gap"/>
    <c:showDLblsOverMax val="0"/>
  </c:chart>
  <c:txPr>
    <a:bodyPr/>
    <a:lstStyle/>
    <a:p>
      <a:pPr>
        <a:defRPr sz="161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178512587698716E-2"/>
          <c:y val="0.16971403467270454"/>
          <c:w val="0.960392948135387"/>
          <c:h val="0.824642898178500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 Налог и Неналог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0A5-4D43-B089-55D813777CD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0A5-4D43-B089-55D813777CD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[]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Лист1!$B$2:$B$3</c:f>
              <c:numCache>
                <c:formatCode>#\ ##0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A5-4D43-B089-55D813777C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0A5-4D43-B089-55D813777CD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A5-4D43-B089-55D813777CD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5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Лист1!$C$2:$C$3</c:f>
              <c:numCache>
                <c:formatCode>#\ ##0</c:formatCode>
                <c:ptCount val="2"/>
                <c:pt idx="0">
                  <c:v>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0A5-4D43-B089-55D813777C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НИФЛ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0A5-4D43-B089-55D813777CD1}"/>
                </c:ext>
              </c:extLst>
            </c:dLbl>
            <c:dLbl>
              <c:idx val="1"/>
              <c:layout>
                <c:manualLayout>
                  <c:x val="-7.170601212565691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-27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Лист1!$D$2:$D$3</c:f>
              <c:numCache>
                <c:formatCode>#\ ##0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A5-4D43-B089-55D813777CD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ЗН</c:v>
                </c:pt>
              </c:strCache>
            </c:strRef>
          </c:tx>
          <c:spPr>
            <a:solidFill>
              <a:srgbClr val="4F9DB9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Лист1!$E$2:$E$3</c:f>
              <c:numCache>
                <c:formatCode>#\ ##0</c:formatCode>
                <c:ptCount val="2"/>
                <c:pt idx="0">
                  <c:v>15</c:v>
                </c:pt>
                <c:pt idx="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0A5-4D43-B089-55D813777CD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СНР МСП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Лист1!$F$2:$F$3</c:f>
              <c:numCache>
                <c:formatCode>#\ ##0</c:formatCode>
                <c:ptCount val="2"/>
                <c:pt idx="0">
                  <c:v>16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A5-4D43-B089-55D813777CD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КУИ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135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Лист1!$G$2:$G$3</c:f>
              <c:numCache>
                <c:formatCode>#\ ##0</c:formatCode>
                <c:ptCount val="2"/>
                <c:pt idx="0">
                  <c:v>25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0A5-4D43-B089-55D813777CD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633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0A5-4D43-B089-55D813777C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460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0A5-4D43-B089-55D813777CD1}"/>
                </c:ext>
              </c:extLst>
            </c:dLbl>
            <c:spPr>
              <a:noFill/>
              <a:ln w="219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Лист1!$H$2:$H$3</c:f>
              <c:numCache>
                <c:formatCode>#\ ##0</c:formatCode>
                <c:ptCount val="2"/>
                <c:pt idx="0">
                  <c:v>60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0A5-4D43-B089-55D813777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1033027952"/>
        <c:axId val="1"/>
      </c:barChart>
      <c:catAx>
        <c:axId val="1033027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\ ##0" sourceLinked="1"/>
        <c:majorTickMark val="out"/>
        <c:minorTickMark val="none"/>
        <c:tickLblPos val="nextTo"/>
        <c:crossAx val="1033027952"/>
        <c:crosses val="autoZero"/>
        <c:crossBetween val="between"/>
      </c:valAx>
      <c:spPr>
        <a:noFill/>
        <a:ln w="22275">
          <a:noFill/>
        </a:ln>
      </c:spPr>
    </c:plotArea>
    <c:plotVisOnly val="1"/>
    <c:dispBlanksAs val="gap"/>
    <c:showDLblsOverMax val="0"/>
  </c:chart>
  <c:txPr>
    <a:bodyPr/>
    <a:lstStyle/>
    <a:p>
      <a:pPr>
        <a:defRPr sz="1554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92299322195273"/>
          <c:y val="0"/>
          <c:w val="0.52412797005094058"/>
          <c:h val="0.950229160015705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03-4596-87C4-996698F0EB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303-4596-87C4-996698F0EB3E}"/>
              </c:ext>
            </c:extLst>
          </c:dPt>
          <c:cat>
            <c:strRef>
              <c:f>Лист1!$A$2:$A$3</c:f>
              <c:strCache>
                <c:ptCount val="2"/>
                <c:pt idx="0">
                  <c:v>МБ</c:v>
                </c:pt>
                <c:pt idx="1">
                  <c:v>ОБ-ФБ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3-4596-87C4-996698F0E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92299322195273"/>
          <c:y val="7.9430949174825016E-2"/>
          <c:w val="0.55469273715879019"/>
          <c:h val="0.857024291485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03-4596-87C4-996698F0EB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03-4596-87C4-996698F0EB3E}"/>
              </c:ext>
            </c:extLst>
          </c:dPt>
          <c:cat>
            <c:strRef>
              <c:f>Лист1!$A$2</c:f>
              <c:strCache>
                <c:ptCount val="1"/>
                <c:pt idx="0">
                  <c:v>МБ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3-4596-87C4-996698F0E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0.43659</cdr:x>
      <cdr:y>0.19231</cdr:y>
    </cdr:from>
    <cdr:to>
      <cdr:x>0.57875</cdr:x>
      <cdr:y>0.35511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8312" y="10801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0.44778</cdr:x>
      <cdr:y>0.73077</cdr:y>
    </cdr:from>
    <cdr:to>
      <cdr:x>0.45898</cdr:x>
      <cdr:y>0.73891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0" y="4104456"/>
          <a:ext cx="7200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0.4254</cdr:x>
      <cdr:y>0.66667</cdr:y>
    </cdr:from>
    <cdr:to>
      <cdr:x>0.58212</cdr:x>
      <cdr:y>0.84615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3744416"/>
          <a:ext cx="100811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0.32553</cdr:x>
      <cdr:y>0.48718</cdr:y>
    </cdr:from>
    <cdr:to>
      <cdr:x>0.66874</cdr:x>
      <cdr:y>0.53422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986014" y="2658943"/>
          <a:ext cx="1039566" cy="256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050" dirty="0"/>
        </a:p>
      </cdr:txBody>
    </cdr:sp>
  </cdr:relSizeAnchor>
  <cdr:relSizeAnchor xmlns:cdr="http://schemas.openxmlformats.org/drawingml/2006/chartDrawing">
    <cdr:from>
      <cdr:x>0.23459</cdr:x>
      <cdr:y>0.04333</cdr:y>
    </cdr:from>
    <cdr:to>
      <cdr:x>0.52736</cdr:x>
      <cdr:y>0.14455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923165" y="241371"/>
          <a:ext cx="1152127" cy="563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4 207</a:t>
          </a:r>
        </a:p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НД = 3 479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0.43659</cdr:x>
      <cdr:y>0.19231</cdr:y>
    </cdr:from>
    <cdr:to>
      <cdr:x>0.57875</cdr:x>
      <cdr:y>0.35511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8312" y="10801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0.44778</cdr:x>
      <cdr:y>0.73077</cdr:y>
    </cdr:from>
    <cdr:to>
      <cdr:x>0.45898</cdr:x>
      <cdr:y>0.73891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0" y="4104456"/>
          <a:ext cx="7200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0.4254</cdr:x>
      <cdr:y>0.66667</cdr:y>
    </cdr:from>
    <cdr:to>
      <cdr:x>0.58212</cdr:x>
      <cdr:y>0.84615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3744416"/>
          <a:ext cx="100811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0.32553</cdr:x>
      <cdr:y>0.48718</cdr:y>
    </cdr:from>
    <cdr:to>
      <cdr:x>0.66874</cdr:x>
      <cdr:y>0.55647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1730176" y="1805112"/>
          <a:ext cx="1824144" cy="256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050" dirty="0"/>
        </a:p>
      </cdr:txBody>
    </cdr:sp>
  </cdr:relSizeAnchor>
  <cdr:relSizeAnchor xmlns:cdr="http://schemas.openxmlformats.org/drawingml/2006/chartDrawing">
    <cdr:from>
      <cdr:x>0.16298</cdr:x>
      <cdr:y>0.19372</cdr:y>
    </cdr:from>
    <cdr:to>
      <cdr:x>0.38617</cdr:x>
      <cdr:y>0.2867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865954" y="716530"/>
          <a:ext cx="1185889" cy="343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1 132</a:t>
          </a:r>
        </a:p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НД = 886</a:t>
          </a:r>
        </a:p>
      </cdr:txBody>
    </cdr:sp>
  </cdr:relSizeAnchor>
  <cdr:relSizeAnchor xmlns:cdr="http://schemas.openxmlformats.org/drawingml/2006/chartDrawing">
    <cdr:from>
      <cdr:x>0.60285</cdr:x>
      <cdr:y>0.25172</cdr:y>
    </cdr:from>
    <cdr:to>
      <cdr:x>0.89381</cdr:x>
      <cdr:y>0.36323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203157" y="931069"/>
          <a:ext cx="1545975" cy="4124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847</a:t>
          </a:r>
        </a:p>
        <a:p xmlns:a="http://schemas.openxmlformats.org/drawingml/2006/main">
          <a:pPr algn="ctr"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НД = 608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60218AE-D615-4A09-9540-5727E2EC68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359" tIns="45679" rIns="91359" bIns="456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E13F69-F9EF-45FB-8CE1-28E3D63DBA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4" y="0"/>
            <a:ext cx="2949575" cy="496888"/>
          </a:xfrm>
          <a:prstGeom prst="rect">
            <a:avLst/>
          </a:prstGeom>
        </p:spPr>
        <p:txBody>
          <a:bodyPr vert="horz" lIns="91359" tIns="45679" rIns="91359" bIns="456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E42272-A288-41E4-B299-FDB2095BAC64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BF5CB3E-7E01-4F02-9F09-2C8BC94D48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9" tIns="45679" rIns="91359" bIns="4567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536465C8-2311-4855-B7B2-B4A4AF2BF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42" y="4721226"/>
            <a:ext cx="5443537" cy="4471988"/>
          </a:xfrm>
          <a:prstGeom prst="rect">
            <a:avLst/>
          </a:prstGeom>
        </p:spPr>
        <p:txBody>
          <a:bodyPr vert="horz" lIns="91359" tIns="45679" rIns="91359" bIns="45679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EBE866-584A-44DA-9FB2-86DEA68060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" y="9440863"/>
            <a:ext cx="2949575" cy="496887"/>
          </a:xfrm>
          <a:prstGeom prst="rect">
            <a:avLst/>
          </a:prstGeom>
        </p:spPr>
        <p:txBody>
          <a:bodyPr vert="horz" lIns="91359" tIns="45679" rIns="91359" bIns="456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72BCAE-712F-4649-8687-ECB721A271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4" y="9440863"/>
            <a:ext cx="2949575" cy="496887"/>
          </a:xfrm>
          <a:prstGeom prst="rect">
            <a:avLst/>
          </a:prstGeom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BE5185E-3CF9-44BF-8ED0-E3876B4D504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>
            <a:extLst>
              <a:ext uri="{FF2B5EF4-FFF2-40B4-BE49-F238E27FC236}">
                <a16:creationId xmlns:a16="http://schemas.microsoft.com/office/drawing/2014/main" id="{AC41C1D1-9EEA-48E2-B0FC-7A77EB006C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>
            <a:extLst>
              <a:ext uri="{FF2B5EF4-FFF2-40B4-BE49-F238E27FC236}">
                <a16:creationId xmlns:a16="http://schemas.microsoft.com/office/drawing/2014/main" id="{13ECA140-5C90-437A-827A-E96BACED7E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389B2595-99C0-4100-9D1D-A0EDCD90A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400" indent="-2824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251" indent="-2253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217" indent="-2253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1600" indent="-2253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8570" indent="-2253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539" indent="-2253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2508" indent="-2253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477" indent="-2253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336D30-2550-4CD6-9154-448E903F132B}" type="slidenum">
              <a:rPr lang="ru-RU" altLang="ru-RU">
                <a:latin typeface="Calibri" panose="020F050202020403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91D5B3AA-7C30-4F3D-8116-1E3252A296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20763" y="144463"/>
            <a:ext cx="4860925" cy="36464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E227B220-2A76-48AD-A09B-6C53E89868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677" indent="-28003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784" indent="-2230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8428" indent="-2230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2491" indent="-2230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8136" indent="-2230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3782" indent="-2230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9426" indent="-2230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5070" indent="-2230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6A00BF-0F6F-4CE7-87D9-DC9CE4C05D2B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" name="Заметки 1">
            <a:extLst>
              <a:ext uri="{FF2B5EF4-FFF2-40B4-BE49-F238E27FC236}">
                <a16:creationId xmlns:a16="http://schemas.microsoft.com/office/drawing/2014/main" id="{8BDA718F-108E-4A9B-BA5D-C5BACC704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2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5185E-3CF9-44BF-8ED0-E3876B4D5045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6" name="Заметки 5">
            <a:extLst>
              <a:ext uri="{FF2B5EF4-FFF2-40B4-BE49-F238E27FC236}">
                <a16:creationId xmlns:a16="http://schemas.microsoft.com/office/drawing/2014/main" id="{864D44B9-D490-46C5-BCCF-78014424C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1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9F5977A-F2B7-49FD-A8D5-09CC308B5A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B3D850B7-722F-4F1F-996F-5EF534C19D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817" indent="-2808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076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046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8428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396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367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336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304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738006-0E65-47C3-8F9B-3E00FAC9002B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" name="Заметки 1">
            <a:extLst>
              <a:ext uri="{FF2B5EF4-FFF2-40B4-BE49-F238E27FC236}">
                <a16:creationId xmlns:a16="http://schemas.microsoft.com/office/drawing/2014/main" id="{74570F43-694B-4B81-9A1E-8ED94A34C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9F5977A-F2B7-49FD-A8D5-09CC308B5A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16063" y="217488"/>
            <a:ext cx="4033837" cy="3024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B3D850B7-722F-4F1F-996F-5EF534C19D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817" indent="-2808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076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046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8428" indent="-223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396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2367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9336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304" indent="-223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738006-0E65-47C3-8F9B-3E00FAC9002B}" type="slidenum">
              <a:rPr lang="ru-RU" altLang="ru-RU">
                <a:latin typeface="Calibri" panose="020F0502020204030204" pitchFamily="34" charset="0"/>
              </a:rPr>
              <a:pPr/>
              <a:t>5</a:t>
            </a:fld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2" name="Заметки 1">
            <a:extLst>
              <a:ext uri="{FF2B5EF4-FFF2-40B4-BE49-F238E27FC236}">
                <a16:creationId xmlns:a16="http://schemas.microsoft.com/office/drawing/2014/main" id="{868E107B-04D6-43CD-805C-B0BDA6614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17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id="{84CEC8B5-3501-4C3D-9A7D-C4E8E8C033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id="{B05434D7-106B-4E9B-99E8-A4B2A29F31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172F0286-0ECF-4751-865B-50C35213E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0988" indent="-2840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836" indent="-22689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7806" indent="-22689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4774" indent="-22689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1743" indent="-2268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8714" indent="-2268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5681" indent="-2268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2652" indent="-2268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576001-FA53-4A30-AF27-F5F03C0D0795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2D8AD6-0CE7-460B-AB3D-2807AB86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06BE-CEC3-4D9C-977B-DC667CAD8512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5EE01-DBBD-4C04-B751-DCBECD94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EEEFCA-5E74-4DE6-9B77-680D022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6A323-571D-4925-BCEA-0E6BCEC677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673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BCA97D-95D8-43E7-A5C4-D7BF3525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A062-A69E-4A30-AE17-E7F7BC36251B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3D420-16AB-4B8A-8F15-4C80AE29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F9475D-4B5A-4DAF-A281-2A0693C60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938AE-25B9-43B7-B269-8D9606C206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41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B8D661-3975-4B37-BCA5-240C74CD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6FDF-B0C4-4269-9C07-241469EAD358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3386D3-6122-455E-8C94-69B5D8E3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6594E-88B6-474E-BA55-823D3D76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02CE9-0F1E-4423-B720-33AC78B751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821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4739D6-DC65-4437-B020-C53E6DD6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62CA-0B78-4E08-B623-83341D80652D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44BD4-F441-4E07-B136-E330235B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17BBF3-D023-428E-B15D-874F0828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907D-7EF7-467F-B9CD-67AFE42601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3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A16B44-CA6C-4C51-B032-D7D45D9E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05A5-2835-4D48-8D5A-8B5F785BBB7A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6CC63E-B64D-4255-B177-182F15E4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73099-D0E7-41E0-B72A-7F357D1E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9086F-94D1-42DD-A9A1-84CF40E58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571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20E52BC-6900-4D90-A622-6F81D282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0DDF-FDC9-47DE-9F17-D2DCB85D18D7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D9372F3-C30F-4E82-8882-9D02D607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08E8459-2CC6-4BDF-A874-A44B0EAA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9E417-95F2-48AE-A764-07F07557A1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5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E522EFE-529C-4156-817C-316A5B63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181D-C9DF-4C9B-BB99-888F14F3956E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DBF8E710-F96F-46BA-A694-17B03C6F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0FA9B71-F952-4E50-9331-72442A7E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71355-0817-45BB-83AC-CB88A5A0C8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853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84D4A5C-5ACF-4E1E-B8F4-0F91F7F4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A87C-45E9-4F21-B83E-11F4AF549EDD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AAB020F-45B2-4E42-865E-1B75286B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7089E49-B342-4A4D-A86B-DB5E12F9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A94BF-3131-4203-835F-820C99B064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52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85814179-56FD-4972-B8E2-8072DF6C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6AF0-CC8D-4566-B372-E1B1036B642A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EDA9421-1F77-4903-8E30-5B757F3D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A2BD8DE-E8EF-460B-9D28-7D9FEA4D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41DAB-2322-4C9B-AE0B-8ECA97F3A0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95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EF9DB5A-6EF9-4F18-A39C-3C80BAF6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BC1E-5AEA-449C-9B3F-A7EB93D95C09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AAE9820-D314-44B3-A89D-C60127C1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3CCA2C9-46BD-49E0-B700-2D6E4753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92E2A-74F3-4B6D-ACBD-0607DD2E53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95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E9B29F6-A047-4BA3-9B3E-1361296B8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F2B75-F00A-4D0F-9FFA-EEBE451ADDAD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C57173F-5734-4517-A824-6B506C20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0912B5C-B024-4EB2-8CEB-AB1729A0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FFF62-694B-4E2B-919C-A7033C82A8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2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A5382D38-B7A3-4C7D-8178-5FCE7C5BF1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153AF06B-ACA0-4A1E-A133-0690E269B0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CB1780-C52B-4412-AD1C-65E394202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6D61BD-7756-42AE-85E8-E3F916DC2D5C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3A429A-9F8E-4DD7-ADAA-0F5A4ABF7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49D974-B915-4CF2-96BF-0D2DFBB46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11D8140-8E14-4556-9E28-4A4A76E65E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>
            <a:extLst>
              <a:ext uri="{FF2B5EF4-FFF2-40B4-BE49-F238E27FC236}">
                <a16:creationId xmlns:a16="http://schemas.microsoft.com/office/drawing/2014/main" id="{891218BF-8CFA-45DB-80CE-AAABACEC2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7" t="2222" r="4306" b="79074"/>
          <a:stretch>
            <a:fillRect/>
          </a:stretch>
        </p:blipFill>
        <p:spPr bwMode="auto">
          <a:xfrm>
            <a:off x="8459788" y="115888"/>
            <a:ext cx="59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1">
            <a:extLst>
              <a:ext uri="{FF2B5EF4-FFF2-40B4-BE49-F238E27FC236}">
                <a16:creationId xmlns:a16="http://schemas.microsoft.com/office/drawing/2014/main" id="{0CC96F7C-B11B-48B0-80AD-4EFBC84C4E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375"/>
            <a:ext cx="9144000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8">
            <a:extLst>
              <a:ext uri="{FF2B5EF4-FFF2-40B4-BE49-F238E27FC236}">
                <a16:creationId xmlns:a16="http://schemas.microsoft.com/office/drawing/2014/main" id="{FD7C1796-5CF5-4D31-875E-259B4D8EF703}"/>
              </a:ext>
            </a:extLst>
          </p:cNvPr>
          <p:cNvSpPr txBox="1">
            <a:spLocks/>
          </p:cNvSpPr>
          <p:nvPr/>
        </p:nvSpPr>
        <p:spPr>
          <a:xfrm rot="10800000" flipV="1">
            <a:off x="400497" y="5875175"/>
            <a:ext cx="7448550" cy="6000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Докладчик: А.В. Гуркина, заместитель мэра города,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1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начальник финансового управления мэрии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1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Подзаголовок 8">
            <a:extLst>
              <a:ext uri="{FF2B5EF4-FFF2-40B4-BE49-F238E27FC236}">
                <a16:creationId xmlns:a16="http://schemas.microsoft.com/office/drawing/2014/main" id="{1F1E2D34-CDCA-443D-9FEE-8BB5D09E261B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727647" y="6475250"/>
            <a:ext cx="6121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24.04.2023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4844753-3FCD-4F20-9391-E6C1218413EF}"/>
              </a:ext>
            </a:extLst>
          </p:cNvPr>
          <p:cNvSpPr txBox="1">
            <a:spLocks/>
          </p:cNvSpPr>
          <p:nvPr/>
        </p:nvSpPr>
        <p:spPr>
          <a:xfrm>
            <a:off x="84911" y="4654331"/>
            <a:ext cx="9118600" cy="1295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ИНФОРМАЦИЯ 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 ИСПОЛНЕНИИ ГОРОДСКОГО БЮДЖЕТА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1 КВАРТАЛ 2023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Диаграмма 16">
            <a:extLst>
              <a:ext uri="{FF2B5EF4-FFF2-40B4-BE49-F238E27FC236}">
                <a16:creationId xmlns:a16="http://schemas.microsoft.com/office/drawing/2014/main" id="{B510E996-12AE-42DA-92B9-7C08834DB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364671"/>
              </p:ext>
            </p:extLst>
          </p:nvPr>
        </p:nvGraphicFramePr>
        <p:xfrm>
          <a:off x="5691070" y="1278813"/>
          <a:ext cx="3298685" cy="514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3C067-3735-4DA8-8416-1A41858A9F59}"/>
              </a:ext>
            </a:extLst>
          </p:cNvPr>
          <p:cNvSpPr txBox="1">
            <a:spLocks/>
          </p:cNvSpPr>
          <p:nvPr/>
        </p:nvSpPr>
        <p:spPr>
          <a:xfrm>
            <a:off x="250825" y="0"/>
            <a:ext cx="8678863" cy="69215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ru-RU" sz="25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268" name="Rectangle 20">
            <a:extLst>
              <a:ext uri="{FF2B5EF4-FFF2-40B4-BE49-F238E27FC236}">
                <a16:creationId xmlns:a16="http://schemas.microsoft.com/office/drawing/2014/main" id="{A3FD7663-D5EF-48E5-BBE4-B77BB91E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>
              <a:latin typeface="+mn-lt"/>
            </a:endParaRP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id="{86728624-2895-4498-8945-57A30EAD1679}"/>
              </a:ext>
            </a:extLst>
          </p:cNvPr>
          <p:cNvSpPr txBox="1">
            <a:spLocks/>
          </p:cNvSpPr>
          <p:nvPr/>
        </p:nvSpPr>
        <p:spPr>
          <a:xfrm>
            <a:off x="116662" y="-17922"/>
            <a:ext cx="8960743" cy="7445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ИСПОЛНЕНИЕ БЮДЖЕТА ЗА 1 КВАРТАЛ 2023 ГОДА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9C51D9F-3835-4BAA-992D-C18321909FF2}"/>
              </a:ext>
            </a:extLst>
          </p:cNvPr>
          <p:cNvSpPr/>
          <p:nvPr/>
        </p:nvSpPr>
        <p:spPr>
          <a:xfrm>
            <a:off x="7776369" y="407588"/>
            <a:ext cx="144621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745F7A4-28DF-41AD-B9DA-13B8BA95B4FA}"/>
              </a:ext>
            </a:extLst>
          </p:cNvPr>
          <p:cNvSpPr/>
          <p:nvPr/>
        </p:nvSpPr>
        <p:spPr>
          <a:xfrm>
            <a:off x="4481172" y="896602"/>
            <a:ext cx="174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960000"/>
                </a:solidFill>
              </a:rPr>
              <a:t>РАСХОДЫ</a:t>
            </a:r>
            <a:endParaRPr lang="ru-RU" sz="2400" dirty="0">
              <a:solidFill>
                <a:srgbClr val="960000"/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9DC2EA9-8B7E-4FB3-BD95-E62D78D81F99}"/>
              </a:ext>
            </a:extLst>
          </p:cNvPr>
          <p:cNvCxnSpPr/>
          <p:nvPr/>
        </p:nvCxnSpPr>
        <p:spPr>
          <a:xfrm>
            <a:off x="4481172" y="992188"/>
            <a:ext cx="0" cy="5616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9FDE740-0177-4DB4-AFB6-D65C4D3333B7}"/>
              </a:ext>
            </a:extLst>
          </p:cNvPr>
          <p:cNvSpPr/>
          <p:nvPr/>
        </p:nvSpPr>
        <p:spPr>
          <a:xfrm>
            <a:off x="5881930" y="6394704"/>
            <a:ext cx="1230442" cy="304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F6039CE6-6345-4511-975E-5FD7E6049062}"/>
              </a:ext>
            </a:extLst>
          </p:cNvPr>
          <p:cNvSpPr/>
          <p:nvPr/>
        </p:nvSpPr>
        <p:spPr>
          <a:xfrm>
            <a:off x="7459855" y="6329852"/>
            <a:ext cx="1153411" cy="37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A17F14A0-7A6F-4537-8B54-3653719F877A}"/>
              </a:ext>
            </a:extLst>
          </p:cNvPr>
          <p:cNvSpPr/>
          <p:nvPr/>
        </p:nvSpPr>
        <p:spPr>
          <a:xfrm>
            <a:off x="5817611" y="1240954"/>
            <a:ext cx="13271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14 311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0A5A6919-521D-4FEF-B7BA-32690A112CC4}"/>
              </a:ext>
            </a:extLst>
          </p:cNvPr>
          <p:cNvSpPr/>
          <p:nvPr/>
        </p:nvSpPr>
        <p:spPr>
          <a:xfrm>
            <a:off x="7294985" y="4756423"/>
            <a:ext cx="1252705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3 286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1A2432E2-885E-4FD2-A4FA-7F49E1F8FD10}"/>
              </a:ext>
            </a:extLst>
          </p:cNvPr>
          <p:cNvSpPr/>
          <p:nvPr/>
        </p:nvSpPr>
        <p:spPr>
          <a:xfrm>
            <a:off x="7058670" y="912413"/>
            <a:ext cx="2018735" cy="841375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23% от Плана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45FC380A-0DB2-47C4-8EC1-BEC246E0E683}"/>
              </a:ext>
            </a:extLst>
          </p:cNvPr>
          <p:cNvSpPr/>
          <p:nvPr/>
        </p:nvSpPr>
        <p:spPr>
          <a:xfrm>
            <a:off x="5858715" y="5315375"/>
            <a:ext cx="1208503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4 787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1BC94A22-80DB-44D9-872D-3735375DCD5D}"/>
              </a:ext>
            </a:extLst>
          </p:cNvPr>
          <p:cNvCxnSpPr/>
          <p:nvPr/>
        </p:nvCxnSpPr>
        <p:spPr>
          <a:xfrm>
            <a:off x="207963" y="836613"/>
            <a:ext cx="8685212" cy="0"/>
          </a:xfrm>
          <a:prstGeom prst="line">
            <a:avLst/>
          </a:prstGeom>
          <a:ln w="15875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BFB61C1B-5602-412F-B076-C5CF1E4E1DA0}"/>
              </a:ext>
            </a:extLst>
          </p:cNvPr>
          <p:cNvSpPr/>
          <p:nvPr/>
        </p:nvSpPr>
        <p:spPr>
          <a:xfrm>
            <a:off x="4575059" y="5372231"/>
            <a:ext cx="1136471" cy="546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развития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45FC380A-0DB2-47C4-8EC1-BEC246E0E683}"/>
              </a:ext>
            </a:extLst>
          </p:cNvPr>
          <p:cNvSpPr/>
          <p:nvPr/>
        </p:nvSpPr>
        <p:spPr>
          <a:xfrm>
            <a:off x="5836420" y="3218288"/>
            <a:ext cx="1230798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9 524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45FC380A-0DB2-47C4-8EC1-BEC246E0E683}"/>
              </a:ext>
            </a:extLst>
          </p:cNvPr>
          <p:cNvSpPr/>
          <p:nvPr/>
        </p:nvSpPr>
        <p:spPr>
          <a:xfrm>
            <a:off x="7382647" y="5302110"/>
            <a:ext cx="1189526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2 515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45FC380A-0DB2-47C4-8EC1-BEC246E0E683}"/>
              </a:ext>
            </a:extLst>
          </p:cNvPr>
          <p:cNvSpPr/>
          <p:nvPr/>
        </p:nvSpPr>
        <p:spPr>
          <a:xfrm>
            <a:off x="7396095" y="6029720"/>
            <a:ext cx="1217171" cy="283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771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BFB61C1B-5602-412F-B076-C5CF1E4E1DA0}"/>
              </a:ext>
            </a:extLst>
          </p:cNvPr>
          <p:cNvSpPr/>
          <p:nvPr/>
        </p:nvSpPr>
        <p:spPr>
          <a:xfrm>
            <a:off x="4537677" y="3259240"/>
            <a:ext cx="1293951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</a:p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926BBA38-DE5F-4AD8-803D-58645B7B1AF3}"/>
              </a:ext>
            </a:extLst>
          </p:cNvPr>
          <p:cNvSpPr/>
          <p:nvPr/>
        </p:nvSpPr>
        <p:spPr>
          <a:xfrm>
            <a:off x="116662" y="868753"/>
            <a:ext cx="1669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960000"/>
                </a:solidFill>
              </a:rPr>
              <a:t>ДОХОДЫ </a:t>
            </a:r>
          </a:p>
        </p:txBody>
      </p:sp>
      <p:sp>
        <p:nvSpPr>
          <p:cNvPr id="52" name="Номер слайда 12">
            <a:extLst>
              <a:ext uri="{FF2B5EF4-FFF2-40B4-BE49-F238E27FC236}">
                <a16:creationId xmlns:a16="http://schemas.microsoft.com/office/drawing/2014/main" id="{FDC71C77-F2C6-41C6-A6BA-E291B3A7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608763"/>
            <a:ext cx="381000" cy="25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A0435E-568F-4131-A310-FF0F75AFFED6}" type="slidenum">
              <a:rPr lang="ru-RU" altLang="ru-RU">
                <a:solidFill>
                  <a:srgbClr val="898989"/>
                </a:solidFill>
              </a:rPr>
              <a:pPr algn="ctr"/>
              <a:t>2</a:t>
            </a:fld>
            <a:endParaRPr lang="ru-RU" altLang="ru-RU">
              <a:solidFill>
                <a:srgbClr val="898989"/>
              </a:solidFill>
            </a:endParaRP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id="{80E4A8F2-92D9-46CD-BE88-5229BCE6D4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0291433"/>
              </p:ext>
            </p:extLst>
          </p:nvPr>
        </p:nvGraphicFramePr>
        <p:xfrm>
          <a:off x="1293321" y="1252725"/>
          <a:ext cx="3298682" cy="519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1BC4136-267E-4C05-B902-13ED7BC899C7}"/>
              </a:ext>
            </a:extLst>
          </p:cNvPr>
          <p:cNvSpPr/>
          <p:nvPr/>
        </p:nvSpPr>
        <p:spPr>
          <a:xfrm>
            <a:off x="1408124" y="1671008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518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D987D8A8-0DA1-4F9A-AAB5-785396D460B2}"/>
              </a:ext>
            </a:extLst>
          </p:cNvPr>
          <p:cNvSpPr/>
          <p:nvPr/>
        </p:nvSpPr>
        <p:spPr>
          <a:xfrm>
            <a:off x="2892482" y="4930656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3 082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058E5710-FDCF-4B39-9F4B-2EFC92F22807}"/>
              </a:ext>
            </a:extLst>
          </p:cNvPr>
          <p:cNvSpPr/>
          <p:nvPr/>
        </p:nvSpPr>
        <p:spPr>
          <a:xfrm>
            <a:off x="-27159" y="2223184"/>
            <a:ext cx="1717428" cy="432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«Собственные»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1E53F192-59E8-4F73-A5D4-ABC29C8813CB}"/>
              </a:ext>
            </a:extLst>
          </p:cNvPr>
          <p:cNvSpPr/>
          <p:nvPr/>
        </p:nvSpPr>
        <p:spPr>
          <a:xfrm>
            <a:off x="-118869" y="4459904"/>
            <a:ext cx="17174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06106BC4-86E5-48B3-AEB5-31DEC23A48BF}"/>
              </a:ext>
            </a:extLst>
          </p:cNvPr>
          <p:cNvSpPr/>
          <p:nvPr/>
        </p:nvSpPr>
        <p:spPr>
          <a:xfrm>
            <a:off x="1592181" y="2426463"/>
            <a:ext cx="1230798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4 207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9DB88D38-5894-4FAF-AFA8-0E90BB1E6508}"/>
              </a:ext>
            </a:extLst>
          </p:cNvPr>
          <p:cNvSpPr/>
          <p:nvPr/>
        </p:nvSpPr>
        <p:spPr>
          <a:xfrm>
            <a:off x="1527223" y="4889015"/>
            <a:ext cx="1230798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9 311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C8A42C1-0D07-45FC-AEAC-7C01DABCB934}"/>
              </a:ext>
            </a:extLst>
          </p:cNvPr>
          <p:cNvSpPr/>
          <p:nvPr/>
        </p:nvSpPr>
        <p:spPr>
          <a:xfrm>
            <a:off x="3047176" y="5722866"/>
            <a:ext cx="1189526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2 235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4C3533C-6EBE-4E12-A11B-590C2A0F8B30}"/>
              </a:ext>
            </a:extLst>
          </p:cNvPr>
          <p:cNvSpPr/>
          <p:nvPr/>
        </p:nvSpPr>
        <p:spPr>
          <a:xfrm>
            <a:off x="3086782" y="5251020"/>
            <a:ext cx="1189526" cy="638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B2E9BB90-8052-4AC7-9010-50FA35836FB1}"/>
              </a:ext>
            </a:extLst>
          </p:cNvPr>
          <p:cNvSpPr/>
          <p:nvPr/>
        </p:nvSpPr>
        <p:spPr>
          <a:xfrm>
            <a:off x="1506239" y="6370097"/>
            <a:ext cx="1230798" cy="304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A75265FA-7746-432D-B3E9-4BB19DCFF927}"/>
              </a:ext>
            </a:extLst>
          </p:cNvPr>
          <p:cNvSpPr/>
          <p:nvPr/>
        </p:nvSpPr>
        <p:spPr>
          <a:xfrm>
            <a:off x="3122897" y="6360874"/>
            <a:ext cx="1153411" cy="37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</a:t>
            </a:r>
          </a:p>
        </p:txBody>
      </p:sp>
      <p:sp>
        <p:nvSpPr>
          <p:cNvPr id="94" name="Овал 93">
            <a:extLst>
              <a:ext uri="{FF2B5EF4-FFF2-40B4-BE49-F238E27FC236}">
                <a16:creationId xmlns:a16="http://schemas.microsoft.com/office/drawing/2014/main" id="{52EF19B9-C53E-4030-8DA0-78DCA5D9E897}"/>
              </a:ext>
            </a:extLst>
          </p:cNvPr>
          <p:cNvSpPr/>
          <p:nvPr/>
        </p:nvSpPr>
        <p:spPr>
          <a:xfrm>
            <a:off x="2388958" y="923898"/>
            <a:ext cx="2014951" cy="841375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23% от Плана</a:t>
            </a:r>
          </a:p>
        </p:txBody>
      </p:sp>
    </p:spTree>
    <p:extLst>
      <p:ext uri="{BB962C8B-B14F-4D97-AF65-F5344CB8AC3E}">
        <p14:creationId xmlns:p14="http://schemas.microsoft.com/office/powerpoint/2010/main" val="251736240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384510"/>
              </p:ext>
            </p:extLst>
          </p:nvPr>
        </p:nvGraphicFramePr>
        <p:xfrm>
          <a:off x="-383613" y="542156"/>
          <a:ext cx="3935227" cy="557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314596"/>
              </p:ext>
            </p:extLst>
          </p:nvPr>
        </p:nvGraphicFramePr>
        <p:xfrm>
          <a:off x="2102520" y="2330832"/>
          <a:ext cx="4650928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28"/>
          <p:cNvSpPr txBox="1">
            <a:spLocks noChangeArrowheads="1"/>
          </p:cNvSpPr>
          <p:nvPr/>
        </p:nvSpPr>
        <p:spPr bwMode="auto">
          <a:xfrm>
            <a:off x="7597923" y="3165366"/>
            <a:ext cx="1187450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НДФЛ</a:t>
            </a: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7596336" y="4429016"/>
            <a:ext cx="1079500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земельный налог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18523" y="3500328"/>
            <a:ext cx="11874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7604273" y="4825891"/>
            <a:ext cx="1016000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налог на имущество </a:t>
            </a:r>
          </a:p>
        </p:txBody>
      </p:sp>
      <p:sp>
        <p:nvSpPr>
          <p:cNvPr id="16" name="TextBox 31"/>
          <p:cNvSpPr txBox="1">
            <a:spLocks noChangeArrowheads="1"/>
          </p:cNvSpPr>
          <p:nvPr/>
        </p:nvSpPr>
        <p:spPr bwMode="auto">
          <a:xfrm>
            <a:off x="7596336" y="5587891"/>
            <a:ext cx="1090612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другие  налоговые и неналоговые</a:t>
            </a:r>
          </a:p>
        </p:txBody>
      </p:sp>
      <p:sp>
        <p:nvSpPr>
          <p:cNvPr id="17" name="TextBox 33"/>
          <p:cNvSpPr txBox="1">
            <a:spLocks noChangeArrowheads="1"/>
          </p:cNvSpPr>
          <p:nvPr/>
        </p:nvSpPr>
        <p:spPr bwMode="auto">
          <a:xfrm>
            <a:off x="7599511" y="5210066"/>
            <a:ext cx="1008062" cy="431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платные услуги</a:t>
            </a:r>
          </a:p>
        </p:txBody>
      </p:sp>
      <p:sp>
        <p:nvSpPr>
          <p:cNvPr id="18" name="TextBox 34"/>
          <p:cNvSpPr txBox="1">
            <a:spLocks noChangeArrowheads="1"/>
          </p:cNvSpPr>
          <p:nvPr/>
        </p:nvSpPr>
        <p:spPr bwMode="auto">
          <a:xfrm>
            <a:off x="7596336" y="4006741"/>
            <a:ext cx="1223962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спец. налог режим МСП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62986" y="3211403"/>
            <a:ext cx="142875" cy="1444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55048" y="4508391"/>
            <a:ext cx="142875" cy="142875"/>
          </a:xfrm>
          <a:prstGeom prst="rect">
            <a:avLst/>
          </a:prstGeom>
          <a:solidFill>
            <a:srgbClr val="4F9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72511" y="5333891"/>
            <a:ext cx="142875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64573" y="4940191"/>
            <a:ext cx="142875" cy="142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70923" y="3608278"/>
            <a:ext cx="142875" cy="144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64573" y="5732353"/>
            <a:ext cx="142875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62986" y="4103578"/>
            <a:ext cx="142875" cy="142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65"/>
          <p:cNvSpPr txBox="1">
            <a:spLocks noChangeArrowheads="1"/>
          </p:cNvSpPr>
          <p:nvPr/>
        </p:nvSpPr>
        <p:spPr bwMode="auto">
          <a:xfrm>
            <a:off x="7615162" y="3407977"/>
            <a:ext cx="1439863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" panose="020B0604020202020204" pitchFamily="34" charset="0"/>
              </a:rPr>
              <a:t>комитет по управлению имуществом</a:t>
            </a:r>
          </a:p>
        </p:txBody>
      </p:sp>
      <p:sp>
        <p:nvSpPr>
          <p:cNvPr id="29" name="Овал 28"/>
          <p:cNvSpPr/>
          <p:nvPr/>
        </p:nvSpPr>
        <p:spPr>
          <a:xfrm>
            <a:off x="4099852" y="2078290"/>
            <a:ext cx="2023417" cy="930909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1 кв. 2022 года</a:t>
            </a:r>
          </a:p>
        </p:txBody>
      </p:sp>
      <p:sp>
        <p:nvSpPr>
          <p:cNvPr id="30" name="Овал 29"/>
          <p:cNvSpPr/>
          <p:nvPr/>
        </p:nvSpPr>
        <p:spPr>
          <a:xfrm>
            <a:off x="2607374" y="1089156"/>
            <a:ext cx="2023418" cy="93091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плана на 2023 год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7D80FFA-2BEB-449D-AF66-3E184D1175D9}"/>
              </a:ext>
            </a:extLst>
          </p:cNvPr>
          <p:cNvSpPr/>
          <p:nvPr/>
        </p:nvSpPr>
        <p:spPr>
          <a:xfrm>
            <a:off x="6127642" y="1094976"/>
            <a:ext cx="2953262" cy="1449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ФАКТИЧЕСКОЕ ОТКЛОНЕНИЕ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года от 2022 года </a:t>
            </a:r>
          </a:p>
          <a:p>
            <a:pPr algn="ctr"/>
            <a:r>
              <a:rPr lang="ru-RU" sz="3000" b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-285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8486032-CDAF-4DD5-85B6-7D1840EE41DB}"/>
              </a:ext>
            </a:extLst>
          </p:cNvPr>
          <p:cNvSpPr/>
          <p:nvPr/>
        </p:nvSpPr>
        <p:spPr>
          <a:xfrm>
            <a:off x="107811" y="104673"/>
            <a:ext cx="909114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600" b="1" dirty="0">
                <a:solidFill>
                  <a:schemeClr val="tx2">
                    <a:lumMod val="75000"/>
                  </a:schemeClr>
                </a:solidFill>
              </a:rPr>
              <a:t>«СОБСТВЕННЫЕ» ДОХОДЫ – 1 КВАРТАЛ 2023 ГОДА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563FA396-8028-4CAE-AF6C-8221DE07283C}"/>
              </a:ext>
            </a:extLst>
          </p:cNvPr>
          <p:cNvSpPr/>
          <p:nvPr/>
        </p:nvSpPr>
        <p:spPr>
          <a:xfrm>
            <a:off x="7776369" y="407588"/>
            <a:ext cx="144621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466F9E75-38D0-4304-A477-0E52502E8197}"/>
              </a:ext>
            </a:extLst>
          </p:cNvPr>
          <p:cNvCxnSpPr/>
          <p:nvPr/>
        </p:nvCxnSpPr>
        <p:spPr>
          <a:xfrm>
            <a:off x="207963" y="836613"/>
            <a:ext cx="8685212" cy="0"/>
          </a:xfrm>
          <a:prstGeom prst="line">
            <a:avLst/>
          </a:prstGeom>
          <a:ln w="15875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0962BF8-172B-41FB-8393-D6A47905C0C7}"/>
              </a:ext>
            </a:extLst>
          </p:cNvPr>
          <p:cNvSpPr/>
          <p:nvPr/>
        </p:nvSpPr>
        <p:spPr>
          <a:xfrm>
            <a:off x="395536" y="6106051"/>
            <a:ext cx="1512168" cy="478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A2C9FB59-E208-4561-97B2-659B9AA6105F}"/>
              </a:ext>
            </a:extLst>
          </p:cNvPr>
          <p:cNvSpPr/>
          <p:nvPr/>
        </p:nvSpPr>
        <p:spPr>
          <a:xfrm>
            <a:off x="4482480" y="6130218"/>
            <a:ext cx="2033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1 квартал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EDA46180-D591-46F2-9963-0033159C869B}"/>
              </a:ext>
            </a:extLst>
          </p:cNvPr>
          <p:cNvSpPr/>
          <p:nvPr/>
        </p:nvSpPr>
        <p:spPr>
          <a:xfrm>
            <a:off x="2313346" y="6165304"/>
            <a:ext cx="2033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1 квартал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</p:txBody>
      </p:sp>
      <p:sp>
        <p:nvSpPr>
          <p:cNvPr id="32" name="Номер слайда 12">
            <a:extLst>
              <a:ext uri="{FF2B5EF4-FFF2-40B4-BE49-F238E27FC236}">
                <a16:creationId xmlns:a16="http://schemas.microsoft.com/office/drawing/2014/main" id="{D1E264D5-BB74-4D6E-8417-6CB1D422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608763"/>
            <a:ext cx="381000" cy="25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A0435E-568F-4131-A310-FF0F75AFFED6}" type="slidenum">
              <a:rPr lang="ru-RU" altLang="ru-RU">
                <a:solidFill>
                  <a:srgbClr val="898989"/>
                </a:solidFill>
              </a:rPr>
              <a:pPr algn="ctr"/>
              <a:t>3</a:t>
            </a:fld>
            <a:endParaRPr lang="ru-RU" altLang="ru-RU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4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D19F5-1705-40D0-BFA4-2DE6DD685D4C}"/>
              </a:ext>
            </a:extLst>
          </p:cNvPr>
          <p:cNvSpPr txBox="1">
            <a:spLocks/>
          </p:cNvSpPr>
          <p:nvPr/>
        </p:nvSpPr>
        <p:spPr>
          <a:xfrm>
            <a:off x="107950" y="142876"/>
            <a:ext cx="9902303" cy="69215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ПРИ ЭТОМ, ГОРОД: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42D607-5F15-455D-A891-FD70B1C575DF}"/>
              </a:ext>
            </a:extLst>
          </p:cNvPr>
          <p:cNvSpPr/>
          <p:nvPr/>
        </p:nvSpPr>
        <p:spPr>
          <a:xfrm>
            <a:off x="1117705" y="2168368"/>
            <a:ext cx="7381770" cy="4354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Clr>
                <a:srgbClr val="4F81BD"/>
              </a:buCl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бюджет в городских проектах: 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веранд в детских садах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ремонты в образ. учреждениях, ФИС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остановка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видеонаблюдение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городское озеленение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скамейки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библиотек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городская управа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здания для Совета ветеранов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интеграционный центр для людей с ОВЗ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занятия адаптивной физкультурой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праздники (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соцзаказ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единая финансовая бухгалтерская служба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AD8D628-FD48-4574-B7EA-609FE043F524}"/>
              </a:ext>
            </a:extLst>
          </p:cNvPr>
          <p:cNvCxnSpPr/>
          <p:nvPr/>
        </p:nvCxnSpPr>
        <p:spPr>
          <a:xfrm>
            <a:off x="107950" y="852427"/>
            <a:ext cx="8685212" cy="0"/>
          </a:xfrm>
          <a:prstGeom prst="line">
            <a:avLst/>
          </a:prstGeom>
          <a:ln w="15875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Номер слайда 12">
            <a:extLst>
              <a:ext uri="{FF2B5EF4-FFF2-40B4-BE49-F238E27FC236}">
                <a16:creationId xmlns:a16="http://schemas.microsoft.com/office/drawing/2014/main" id="{F7AE8392-6A61-4C14-B0A2-0861268F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608763"/>
            <a:ext cx="381000" cy="25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A0435E-568F-4131-A310-FF0F75AFFED6}" type="slidenum">
              <a:rPr lang="ru-RU" altLang="ru-RU">
                <a:solidFill>
                  <a:srgbClr val="898989"/>
                </a:solidFill>
              </a:rPr>
              <a:pPr algn="ctr"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29FAEC5-8505-405A-A4A0-CB9CB863D62A}"/>
              </a:ext>
            </a:extLst>
          </p:cNvPr>
          <p:cNvSpPr/>
          <p:nvPr/>
        </p:nvSpPr>
        <p:spPr>
          <a:xfrm>
            <a:off x="899592" y="2708920"/>
            <a:ext cx="8496300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57ECFE-6273-423F-A78A-3A774AC5B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1" y="2255369"/>
            <a:ext cx="1016580" cy="118653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95676C-812F-4F2C-BCB1-75E0581F4D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1" y="913201"/>
            <a:ext cx="1186651" cy="7234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42832E-DF3C-4F78-97D4-5CAF7A532000}"/>
              </a:ext>
            </a:extLst>
          </p:cNvPr>
          <p:cNvSpPr txBox="1"/>
          <p:nvPr/>
        </p:nvSpPr>
        <p:spPr>
          <a:xfrm>
            <a:off x="1259632" y="852427"/>
            <a:ext cx="43142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4F81BD"/>
              </a:buCl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 национальных проектах: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algn="just">
              <a:buClr>
                <a:srgbClr val="4F81BD"/>
              </a:buClr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«Образование», «Демография», «Жилье и городская среда», «БКД», «Культура», «Экология»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E593300-C2E0-4A96-A537-72344426E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636269"/>
              </p:ext>
            </p:extLst>
          </p:nvPr>
        </p:nvGraphicFramePr>
        <p:xfrm>
          <a:off x="6770570" y="859003"/>
          <a:ext cx="2470328" cy="136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3991BF9-1AEB-48FF-88E2-4A3AF8F1D5CA}"/>
              </a:ext>
            </a:extLst>
          </p:cNvPr>
          <p:cNvSpPr txBox="1"/>
          <p:nvPr/>
        </p:nvSpPr>
        <p:spPr>
          <a:xfrm>
            <a:off x="7207554" y="2104179"/>
            <a:ext cx="2044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2"/>
                </a:solidFill>
              </a:rPr>
              <a:t>ОБ+ФБ – 1 951</a:t>
            </a: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Соф. ГБ – 95</a:t>
            </a:r>
            <a:r>
              <a:rPr lang="ru-RU" sz="16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3880E30-0CD3-4CA3-B4B8-1FBF2D43B683}"/>
              </a:ext>
            </a:extLst>
          </p:cNvPr>
          <p:cNvSpPr/>
          <p:nvPr/>
        </p:nvSpPr>
        <p:spPr>
          <a:xfrm>
            <a:off x="7776369" y="407588"/>
            <a:ext cx="144621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</a:p>
        </p:txBody>
      </p:sp>
      <p:sp>
        <p:nvSpPr>
          <p:cNvPr id="17" name="Правая фигурная скобка 16">
            <a:extLst>
              <a:ext uri="{FF2B5EF4-FFF2-40B4-BE49-F238E27FC236}">
                <a16:creationId xmlns:a16="http://schemas.microsoft.com/office/drawing/2014/main" id="{4E4821A6-CF06-45AF-90D0-0DEB700D07BB}"/>
              </a:ext>
            </a:extLst>
          </p:cNvPr>
          <p:cNvSpPr/>
          <p:nvPr/>
        </p:nvSpPr>
        <p:spPr bwMode="auto">
          <a:xfrm>
            <a:off x="7041279" y="912413"/>
            <a:ext cx="161951" cy="126625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15944F-B52B-4820-9A4B-F30FCA7E17F6}"/>
              </a:ext>
            </a:extLst>
          </p:cNvPr>
          <p:cNvSpPr txBox="1"/>
          <p:nvPr/>
        </p:nvSpPr>
        <p:spPr>
          <a:xfrm>
            <a:off x="7368861" y="1417628"/>
            <a:ext cx="124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2 046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96C9305A-9F43-4EBB-9076-E07CED10D5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100369"/>
              </p:ext>
            </p:extLst>
          </p:nvPr>
        </p:nvGraphicFramePr>
        <p:xfrm>
          <a:off x="6755577" y="3778384"/>
          <a:ext cx="2500313" cy="175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01CAEA0-BC5B-4882-9640-DB010598065B}"/>
              </a:ext>
            </a:extLst>
          </p:cNvPr>
          <p:cNvSpPr txBox="1"/>
          <p:nvPr/>
        </p:nvSpPr>
        <p:spPr>
          <a:xfrm>
            <a:off x="7566686" y="4457686"/>
            <a:ext cx="1131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399</a:t>
            </a:r>
          </a:p>
        </p:txBody>
      </p:sp>
      <p:sp>
        <p:nvSpPr>
          <p:cNvPr id="21" name="Правая фигурная скобка 20">
            <a:extLst>
              <a:ext uri="{FF2B5EF4-FFF2-40B4-BE49-F238E27FC236}">
                <a16:creationId xmlns:a16="http://schemas.microsoft.com/office/drawing/2014/main" id="{8C7F7F88-AE6D-4443-B520-EEBB1B1EC91C}"/>
              </a:ext>
            </a:extLst>
          </p:cNvPr>
          <p:cNvSpPr/>
          <p:nvPr/>
        </p:nvSpPr>
        <p:spPr bwMode="auto">
          <a:xfrm>
            <a:off x="7041279" y="2816100"/>
            <a:ext cx="239705" cy="3873635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D19F5-1705-40D0-BFA4-2DE6DD685D4C}"/>
              </a:ext>
            </a:extLst>
          </p:cNvPr>
          <p:cNvSpPr txBox="1">
            <a:spLocks/>
          </p:cNvSpPr>
          <p:nvPr/>
        </p:nvSpPr>
        <p:spPr>
          <a:xfrm>
            <a:off x="107950" y="142876"/>
            <a:ext cx="9902303" cy="69215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МЕРЫ СОЦИАЛЬНОЙ ПОДДЕРЖКИ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AD8D628-FD48-4574-B7EA-609FE043F524}"/>
              </a:ext>
            </a:extLst>
          </p:cNvPr>
          <p:cNvCxnSpPr/>
          <p:nvPr/>
        </p:nvCxnSpPr>
        <p:spPr>
          <a:xfrm>
            <a:off x="107950" y="852427"/>
            <a:ext cx="8685212" cy="0"/>
          </a:xfrm>
          <a:prstGeom prst="line">
            <a:avLst/>
          </a:prstGeom>
          <a:ln w="15875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3880E30-0CD3-4CA3-B4B8-1FBF2D43B683}"/>
              </a:ext>
            </a:extLst>
          </p:cNvPr>
          <p:cNvSpPr/>
          <p:nvPr/>
        </p:nvSpPr>
        <p:spPr>
          <a:xfrm>
            <a:off x="7776369" y="407588"/>
            <a:ext cx="144621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276A9BA9-9050-43CD-9527-9A02321BC686}"/>
              </a:ext>
            </a:extLst>
          </p:cNvPr>
          <p:cNvSpPr/>
          <p:nvPr/>
        </p:nvSpPr>
        <p:spPr>
          <a:xfrm>
            <a:off x="7452319" y="992063"/>
            <a:ext cx="1581845" cy="93091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75,5</a:t>
            </a: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673ECC07-6BF7-419F-B3A2-113178CA38A0}"/>
              </a:ext>
            </a:extLst>
          </p:cNvPr>
          <p:cNvSpPr/>
          <p:nvPr/>
        </p:nvSpPr>
        <p:spPr>
          <a:xfrm>
            <a:off x="7402019" y="2077401"/>
            <a:ext cx="1581845" cy="93091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30,6</a:t>
            </a: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62940A90-D4BD-4798-A681-44CF4D9E3375}"/>
              </a:ext>
            </a:extLst>
          </p:cNvPr>
          <p:cNvSpPr/>
          <p:nvPr/>
        </p:nvSpPr>
        <p:spPr>
          <a:xfrm>
            <a:off x="7424958" y="3165907"/>
            <a:ext cx="1581845" cy="93091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F330D5CE-EFE1-4383-8C49-8565F9307669}"/>
              </a:ext>
            </a:extLst>
          </p:cNvPr>
          <p:cNvSpPr/>
          <p:nvPr/>
        </p:nvSpPr>
        <p:spPr>
          <a:xfrm>
            <a:off x="7402019" y="5615208"/>
            <a:ext cx="1604784" cy="910029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5,5</a:t>
            </a:r>
          </a:p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724AC8E4-EB89-4DA8-8B03-0E97ACA0BCF9}"/>
              </a:ext>
            </a:extLst>
          </p:cNvPr>
          <p:cNvSpPr/>
          <p:nvPr/>
        </p:nvSpPr>
        <p:spPr>
          <a:xfrm>
            <a:off x="7424959" y="4313190"/>
            <a:ext cx="1536904" cy="910029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06E939-8DB5-4788-8BCB-0325B4ED25F6}"/>
              </a:ext>
            </a:extLst>
          </p:cNvPr>
          <p:cNvSpPr txBox="1"/>
          <p:nvPr/>
        </p:nvSpPr>
        <p:spPr>
          <a:xfrm>
            <a:off x="168400" y="1167063"/>
            <a:ext cx="50292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образование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175D6E-5A21-4E6B-BCF0-65DC41090CED}"/>
              </a:ext>
            </a:extLst>
          </p:cNvPr>
          <p:cNvSpPr txBox="1"/>
          <p:nvPr/>
        </p:nvSpPr>
        <p:spPr>
          <a:xfrm>
            <a:off x="168400" y="2175883"/>
            <a:ext cx="50292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здравоохранение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75BC0F-A18C-454C-931A-7F0A9A796F72}"/>
              </a:ext>
            </a:extLst>
          </p:cNvPr>
          <p:cNvSpPr txBox="1"/>
          <p:nvPr/>
        </p:nvSpPr>
        <p:spPr>
          <a:xfrm>
            <a:off x="190190" y="3178496"/>
            <a:ext cx="50292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физическая культура 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878EC0-5913-4D97-A4A7-A87FF29D886E}"/>
              </a:ext>
            </a:extLst>
          </p:cNvPr>
          <p:cNvSpPr txBox="1"/>
          <p:nvPr/>
        </p:nvSpPr>
        <p:spPr>
          <a:xfrm>
            <a:off x="190190" y="5355686"/>
            <a:ext cx="7954850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семьям участников СВО 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(плата за д/сад, питание обучающихся с 5 по 11 кл.)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+ проезд в общ. транспорте, кружки в город-х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учр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-х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E8FF51-C8F4-4400-AB9D-1FA125614D5A}"/>
              </a:ext>
            </a:extLst>
          </p:cNvPr>
          <p:cNvSpPr txBox="1"/>
          <p:nvPr/>
        </p:nvSpPr>
        <p:spPr>
          <a:xfrm>
            <a:off x="168400" y="4458456"/>
            <a:ext cx="6433795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рождение </a:t>
            </a:r>
            <a:r>
              <a:rPr lang="ru-RU" sz="3000" b="1" u="none" dirty="0" err="1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одновр</a:t>
            </a:r>
            <a:r>
              <a:rPr lang="ru-RU" sz="3000" b="1" u="none" dirty="0">
                <a:solidFill>
                  <a:schemeClr val="tx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. 3 и &gt; детей 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17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>
            <a:extLst>
              <a:ext uri="{FF2B5EF4-FFF2-40B4-BE49-F238E27FC236}">
                <a16:creationId xmlns:a16="http://schemas.microsoft.com/office/drawing/2014/main" id="{15B0F4F4-BBE2-45D0-805B-EE8F08922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1"/>
          <a:stretch>
            <a:fillRect/>
          </a:stretch>
        </p:blipFill>
        <p:spPr bwMode="auto">
          <a:xfrm>
            <a:off x="-323850" y="2492375"/>
            <a:ext cx="9936163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4">
            <a:extLst>
              <a:ext uri="{FF2B5EF4-FFF2-40B4-BE49-F238E27FC236}">
                <a16:creationId xmlns:a16="http://schemas.microsoft.com/office/drawing/2014/main" id="{6C44FCB5-D1D4-4A35-8AC8-5A0A28ED9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2" r="37180" b="65388"/>
          <a:stretch>
            <a:fillRect/>
          </a:stretch>
        </p:blipFill>
        <p:spPr bwMode="auto">
          <a:xfrm>
            <a:off x="3700463" y="212725"/>
            <a:ext cx="188753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. Мост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10711</TotalTime>
  <Words>358</Words>
  <Application>Microsoft Office PowerPoint</Application>
  <PresentationFormat>Экран (4:3)</PresentationFormat>
  <Paragraphs>128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2. Мосты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№2.  О проведении работ по ремонту мостовых сооружений</dc:title>
  <dc:creator>Пунанов Максим Александрович</dc:creator>
  <cp:lastModifiedBy>Мухина Дария Вячеславовна</cp:lastModifiedBy>
  <cp:revision>780</cp:revision>
  <cp:lastPrinted>2023-04-21T06:29:27Z</cp:lastPrinted>
  <dcterms:created xsi:type="dcterms:W3CDTF">2020-03-11T13:47:11Z</dcterms:created>
  <dcterms:modified xsi:type="dcterms:W3CDTF">2023-04-21T06:33:56Z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1540864687</vt:i4>
  </property>
  <property fmtid="{D5CDD505-2E9C-101B-9397-08002B2CF9AE}" pid="3" name="_NewReviewCycle">
    <vt:lpwstr/>
  </property>
  <property fmtid="{D5CDD505-2E9C-101B-9397-08002B2CF9AE}" pid="4" name="_EmailSubject">
    <vt:lpwstr>А.В. Гуркина Отчет за 9 месяцев 2022 года.pptx (с Новой ожидайкой) </vt:lpwstr>
  </property>
  <property fmtid="{D5CDD505-2E9C-101B-9397-08002B2CF9AE}" pid="5" name="_AuthorEmail">
    <vt:lpwstr>I_Lumpov@cherepovetscity.ru</vt:lpwstr>
  </property>
  <property fmtid="{D5CDD505-2E9C-101B-9397-08002B2CF9AE}" pid="6" name="_AuthorEmailDisplayName">
    <vt:lpwstr>Лумпов Игорь Владимирович</vt:lpwstr>
  </property>
  <property fmtid="{D5CDD505-2E9C-101B-9397-08002B2CF9AE}" pid="7" name="_PreviousAdHocReviewCycleID">
    <vt:i4>526181824</vt:i4>
  </property>
</Properties>
</file>